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98" r:id="rId1"/>
  </p:sldMasterIdLst>
  <p:notesMasterIdLst>
    <p:notesMasterId r:id="rId57"/>
  </p:notesMasterIdLst>
  <p:handoutMasterIdLst>
    <p:handoutMasterId r:id="rId58"/>
  </p:handoutMasterIdLst>
  <p:sldIdLst>
    <p:sldId id="484" r:id="rId2"/>
    <p:sldId id="541" r:id="rId3"/>
    <p:sldId id="542" r:id="rId4"/>
    <p:sldId id="590" r:id="rId5"/>
    <p:sldId id="544" r:id="rId6"/>
    <p:sldId id="591" r:id="rId7"/>
    <p:sldId id="545" r:id="rId8"/>
    <p:sldId id="546" r:id="rId9"/>
    <p:sldId id="547" r:id="rId10"/>
    <p:sldId id="592" r:id="rId11"/>
    <p:sldId id="593" r:id="rId12"/>
    <p:sldId id="548" r:id="rId13"/>
    <p:sldId id="594" r:id="rId14"/>
    <p:sldId id="596" r:id="rId15"/>
    <p:sldId id="595" r:id="rId16"/>
    <p:sldId id="550" r:id="rId17"/>
    <p:sldId id="551" r:id="rId18"/>
    <p:sldId id="552" r:id="rId19"/>
    <p:sldId id="553" r:id="rId20"/>
    <p:sldId id="554" r:id="rId21"/>
    <p:sldId id="555" r:id="rId22"/>
    <p:sldId id="556" r:id="rId23"/>
    <p:sldId id="557" r:id="rId24"/>
    <p:sldId id="558" r:id="rId25"/>
    <p:sldId id="559" r:id="rId26"/>
    <p:sldId id="560" r:id="rId27"/>
    <p:sldId id="561" r:id="rId28"/>
    <p:sldId id="562" r:id="rId29"/>
    <p:sldId id="563" r:id="rId30"/>
    <p:sldId id="564" r:id="rId31"/>
    <p:sldId id="565" r:id="rId32"/>
    <p:sldId id="566" r:id="rId33"/>
    <p:sldId id="567" r:id="rId34"/>
    <p:sldId id="568" r:id="rId35"/>
    <p:sldId id="569" r:id="rId36"/>
    <p:sldId id="570" r:id="rId37"/>
    <p:sldId id="571" r:id="rId38"/>
    <p:sldId id="572" r:id="rId39"/>
    <p:sldId id="573" r:id="rId40"/>
    <p:sldId id="574" r:id="rId41"/>
    <p:sldId id="575" r:id="rId42"/>
    <p:sldId id="576" r:id="rId43"/>
    <p:sldId id="577" r:id="rId44"/>
    <p:sldId id="578" r:id="rId45"/>
    <p:sldId id="579" r:id="rId46"/>
    <p:sldId id="580" r:id="rId47"/>
    <p:sldId id="581" r:id="rId48"/>
    <p:sldId id="582" r:id="rId49"/>
    <p:sldId id="583" r:id="rId50"/>
    <p:sldId id="584" r:id="rId51"/>
    <p:sldId id="585" r:id="rId52"/>
    <p:sldId id="586" r:id="rId53"/>
    <p:sldId id="587" r:id="rId54"/>
    <p:sldId id="588" r:id="rId55"/>
    <p:sldId id="589" r:id="rId56"/>
  </p:sldIdLst>
  <p:sldSz cx="9144000" cy="6858000" type="screen4x3"/>
  <p:notesSz cx="7010400" cy="9296400"/>
  <p:custDataLst>
    <p:tags r:id="rId59"/>
  </p:custDataLst>
  <p:defaultTextStyle>
    <a:defPPr>
      <a:defRPr lang="en-US"/>
    </a:defPPr>
    <a:lvl1pPr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48">
          <p15:clr>
            <a:srgbClr val="A4A3A4"/>
          </p15:clr>
        </p15:guide>
        <p15:guide id="2" orient="horz" pos="3889">
          <p15:clr>
            <a:srgbClr val="A4A3A4"/>
          </p15:clr>
        </p15:guide>
        <p15:guide id="3" orient="horz" pos="722">
          <p15:clr>
            <a:srgbClr val="A4A3A4"/>
          </p15:clr>
        </p15:guide>
        <p15:guide id="4" pos="2880">
          <p15:clr>
            <a:srgbClr val="A4A3A4"/>
          </p15:clr>
        </p15:guide>
        <p15:guide id="5" pos="260">
          <p15:clr>
            <a:srgbClr val="A4A3A4"/>
          </p15:clr>
        </p15:guide>
        <p15:guide id="6" pos="54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EAEAEA"/>
    <a:srgbClr val="000000"/>
    <a:srgbClr val="C0C0C0"/>
    <a:srgbClr val="B2B2B2"/>
    <a:srgbClr val="FFFF66"/>
    <a:srgbClr val="3333CC"/>
    <a:srgbClr val="FF00CC"/>
    <a:srgbClr val="CBCBD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540" autoAdjust="0"/>
    <p:restoredTop sz="94821" autoAdjust="0"/>
  </p:normalViewPr>
  <p:slideViewPr>
    <p:cSldViewPr snapToGrid="0">
      <p:cViewPr varScale="1">
        <p:scale>
          <a:sx n="87" d="100"/>
          <a:sy n="87" d="100"/>
        </p:scale>
        <p:origin x="1358" y="77"/>
      </p:cViewPr>
      <p:guideLst>
        <p:guide orient="horz" pos="948"/>
        <p:guide orient="horz" pos="3889"/>
        <p:guide orient="horz" pos="722"/>
        <p:guide pos="2880"/>
        <p:guide pos="260"/>
        <p:guide pos="549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-1698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576" y="1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23381-AFEF-490F-AA45-31EC49CF1500}" type="datetimeFigureOut">
              <a:rPr lang="en-US" smtClean="0"/>
              <a:pPr/>
              <a:t>10/4/2016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30268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576" y="8830268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BF31A-114D-494C-A5D5-F6526D1752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66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576" y="1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A216A-1E3F-4AD2-B74F-855E5673142F}" type="datetimeFigureOut">
              <a:rPr lang="en-US" smtClean="0"/>
              <a:pPr/>
              <a:t>10/4/2016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413" y="4415133"/>
            <a:ext cx="5609574" cy="4183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30268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576" y="8830268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09BFF-9304-4EE8-967B-56F816FBB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38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31" y="930872"/>
            <a:ext cx="2817272" cy="7399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943225"/>
            <a:ext cx="6400800" cy="6400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MACOM Title Slide </a:t>
            </a:r>
            <a:br>
              <a:rPr lang="en-US" dirty="0" smtClean="0"/>
            </a:br>
            <a:r>
              <a:rPr lang="en-US" dirty="0" smtClean="0"/>
              <a:t>Arial Black 24pt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3749040"/>
            <a:ext cx="4572000" cy="731520"/>
          </a:xfrm>
        </p:spPr>
        <p:txBody>
          <a:bodyPr/>
          <a:lstStyle>
            <a:lvl1pPr marL="0" indent="0">
              <a:spcBef>
                <a:spcPts val="600"/>
              </a:spcBef>
              <a:buFontTx/>
              <a:buNone/>
              <a:defRPr sz="1800" baseline="0">
                <a:solidFill>
                  <a:schemeClr val="bg1"/>
                </a:solidFill>
              </a:defRPr>
            </a:lvl1pPr>
            <a:lvl2pPr marL="400050" indent="0">
              <a:buFontTx/>
              <a:buNone/>
              <a:defRPr/>
            </a:lvl2pPr>
            <a:lvl3pPr marL="800100" indent="0">
              <a:buFontTx/>
              <a:buNone/>
              <a:defRPr/>
            </a:lvl3pPr>
            <a:lvl4pPr marL="1143000" indent="0">
              <a:buFontTx/>
              <a:buNone/>
              <a:defRPr/>
            </a:lvl4pPr>
            <a:lvl5pPr marL="1543050" indent="0">
              <a:buFontTx/>
              <a:buNone/>
              <a:defRPr/>
            </a:lvl5pPr>
          </a:lstStyle>
          <a:p>
            <a:r>
              <a:rPr lang="en-US" dirty="0" smtClean="0"/>
              <a:t>Click to edit Subhead Arial 18pt</a:t>
            </a:r>
            <a:br>
              <a:rPr lang="en-US" dirty="0" smtClean="0"/>
            </a:br>
            <a:r>
              <a:rPr lang="en-US" dirty="0" smtClean="0"/>
              <a:t>Presenter Name and Date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3400"/>
            <a:ext cx="9144000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2426"/>
            <a:ext cx="8766807" cy="27797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715" y="346569"/>
            <a:ext cx="1484623" cy="24743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88554" y="1920240"/>
            <a:ext cx="7315200" cy="640080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88554" y="2651760"/>
            <a:ext cx="7315200" cy="914400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  <a:lvl2pPr marL="400050" indent="0">
              <a:buFontTx/>
              <a:buNone/>
              <a:defRPr/>
            </a:lvl2pPr>
            <a:lvl3pPr marL="800100" indent="0">
              <a:buFontTx/>
              <a:buNone/>
              <a:defRPr/>
            </a:lvl3pPr>
            <a:lvl4pPr marL="1143000" indent="0">
              <a:buFontTx/>
              <a:buNone/>
              <a:defRPr/>
            </a:lvl4pPr>
            <a:lvl5pPr marL="154305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2750" y="310896"/>
            <a:ext cx="6400800" cy="36576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 bwMode="gray">
          <a:xfrm>
            <a:off x="412749" y="676275"/>
            <a:ext cx="8316913" cy="365760"/>
          </a:xfrm>
        </p:spPr>
        <p:txBody>
          <a:bodyPr anchor="t" anchorCtr="0"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8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611305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412750" y="1504951"/>
            <a:ext cx="4018280" cy="4668838"/>
          </a:xfrm>
        </p:spPr>
        <p:txBody>
          <a:bodyPr/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800"/>
              </a:spcBef>
              <a:defRPr sz="1800"/>
            </a:lvl2pPr>
            <a:lvl3pPr>
              <a:spcBef>
                <a:spcPts val="800"/>
              </a:spcBef>
              <a:defRPr sz="1600"/>
            </a:lvl3pPr>
            <a:lvl4pPr marL="1143000" indent="-228600">
              <a:spcBef>
                <a:spcPts val="800"/>
              </a:spcBef>
              <a:defRPr sz="1600"/>
            </a:lvl4pPr>
            <a:lvl5pPr marL="1485900" indent="-228600">
              <a:spcBef>
                <a:spcPts val="800"/>
              </a:spcBef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711383" y="1504951"/>
            <a:ext cx="4018280" cy="4668838"/>
          </a:xfrm>
        </p:spPr>
        <p:txBody>
          <a:bodyPr/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800"/>
              </a:spcBef>
              <a:defRPr sz="1800"/>
            </a:lvl2pPr>
            <a:lvl3pPr>
              <a:spcBef>
                <a:spcPts val="800"/>
              </a:spcBef>
              <a:defRPr sz="1600"/>
            </a:lvl3pPr>
            <a:lvl4pPr marL="1143000" indent="-228600">
              <a:spcBef>
                <a:spcPts val="800"/>
              </a:spcBef>
              <a:defRPr sz="1600"/>
            </a:lvl4pPr>
            <a:lvl5pPr marL="1485900" indent="-228600">
              <a:spcBef>
                <a:spcPts val="800"/>
              </a:spcBef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412750" y="1504951"/>
            <a:ext cx="4018280" cy="4668838"/>
          </a:xfrm>
        </p:spPr>
        <p:txBody>
          <a:bodyPr/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800"/>
              </a:spcBef>
              <a:defRPr sz="1800"/>
            </a:lvl2pPr>
            <a:lvl3pPr>
              <a:spcBef>
                <a:spcPts val="800"/>
              </a:spcBef>
              <a:defRPr sz="1600"/>
            </a:lvl3pPr>
            <a:lvl4pPr marL="1143000" indent="-228600">
              <a:spcBef>
                <a:spcPts val="800"/>
              </a:spcBef>
              <a:defRPr sz="1600"/>
            </a:lvl4pPr>
            <a:lvl5pPr marL="1485900" indent="-228600">
              <a:spcBef>
                <a:spcPts val="800"/>
              </a:spcBef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711383" y="1504951"/>
            <a:ext cx="4018280" cy="4668838"/>
          </a:xfrm>
        </p:spPr>
        <p:txBody>
          <a:bodyPr/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800"/>
              </a:spcBef>
              <a:defRPr sz="1800"/>
            </a:lvl2pPr>
            <a:lvl3pPr>
              <a:spcBef>
                <a:spcPts val="800"/>
              </a:spcBef>
              <a:defRPr sz="1600"/>
            </a:lvl3pPr>
            <a:lvl4pPr marL="1143000" indent="-228600">
              <a:spcBef>
                <a:spcPts val="800"/>
              </a:spcBef>
              <a:defRPr sz="1600"/>
            </a:lvl4pPr>
            <a:lvl5pPr marL="1485900" indent="-228600">
              <a:spcBef>
                <a:spcPts val="800"/>
              </a:spcBef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310896"/>
            <a:ext cx="6400800" cy="3657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 bwMode="gray">
          <a:xfrm>
            <a:off x="412749" y="676275"/>
            <a:ext cx="6400800" cy="365760"/>
          </a:xfrm>
        </p:spPr>
        <p:txBody>
          <a:bodyPr anchor="t" anchorCtr="0"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8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672987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12750" y="1504950"/>
            <a:ext cx="4018280" cy="64008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5750" indent="-285750">
              <a:spcBef>
                <a:spcPts val="0"/>
              </a:spcBef>
              <a:buNone/>
              <a:defRPr lang="en-US" sz="1800" b="1" dirty="0" smtClean="0">
                <a:latin typeface="+mj-lt"/>
              </a:defRPr>
            </a:lvl1pPr>
          </a:lstStyle>
          <a:p>
            <a:pPr marL="0" lvl="0" indent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12750" y="2126744"/>
            <a:ext cx="4018280" cy="4047044"/>
          </a:xfrm>
        </p:spPr>
        <p:txBody>
          <a:bodyPr/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800"/>
              </a:spcBef>
              <a:defRPr sz="1800"/>
            </a:lvl2pPr>
            <a:lvl3pPr>
              <a:spcBef>
                <a:spcPts val="800"/>
              </a:spcBef>
              <a:defRPr sz="1600"/>
            </a:lvl3pPr>
            <a:lvl4pPr>
              <a:spcBef>
                <a:spcPts val="800"/>
              </a:spcBef>
              <a:defRPr sz="1600"/>
            </a:lvl4pPr>
            <a:lvl5pPr marL="1600200" indent="-228600">
              <a:spcBef>
                <a:spcPts val="800"/>
              </a:spcBef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4711383" y="1504950"/>
            <a:ext cx="4018280" cy="64008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5750" indent="-285750">
              <a:spcBef>
                <a:spcPts val="0"/>
              </a:spcBef>
              <a:buNone/>
              <a:defRPr lang="en-US" sz="1800" b="1" dirty="0" smtClean="0">
                <a:latin typeface="+mj-lt"/>
              </a:defRPr>
            </a:lvl1pPr>
          </a:lstStyle>
          <a:p>
            <a:pPr marL="0" lvl="0" indent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4"/>
          </p:nvPr>
        </p:nvSpPr>
        <p:spPr bwMode="gray">
          <a:xfrm>
            <a:off x="4711383" y="2126744"/>
            <a:ext cx="4018280" cy="4047044"/>
          </a:xfrm>
        </p:spPr>
        <p:txBody>
          <a:bodyPr/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800"/>
              </a:spcBef>
              <a:defRPr sz="1800"/>
            </a:lvl2pPr>
            <a:lvl3pPr>
              <a:spcBef>
                <a:spcPts val="800"/>
              </a:spcBef>
              <a:defRPr sz="1600"/>
            </a:lvl3pPr>
            <a:lvl4pPr>
              <a:spcBef>
                <a:spcPts val="800"/>
              </a:spcBef>
              <a:defRPr sz="1600"/>
            </a:lvl4pPr>
            <a:lvl5pPr marL="1485900" indent="-228600">
              <a:spcBef>
                <a:spcPts val="800"/>
              </a:spcBef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3400"/>
            <a:ext cx="9144000" cy="2514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715" y="346569"/>
            <a:ext cx="1484623" cy="247437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 bwMode="auto">
          <a:xfrm>
            <a:off x="0" y="1147763"/>
            <a:ext cx="8774810" cy="0"/>
          </a:xfrm>
          <a:prstGeom prst="line">
            <a:avLst/>
          </a:prstGeom>
          <a:solidFill>
            <a:schemeClr val="accent2"/>
          </a:solidFill>
          <a:ln w="28575" cap="sq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12750" y="310896"/>
            <a:ext cx="6400800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55398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12751" y="1504951"/>
            <a:ext cx="8316912" cy="466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53996" name="Text Box 12"/>
          <p:cNvSpPr txBox="1">
            <a:spLocks noChangeArrowheads="1"/>
          </p:cNvSpPr>
          <p:nvPr userDrawn="1"/>
        </p:nvSpPr>
        <p:spPr bwMode="gray">
          <a:xfrm>
            <a:off x="412750" y="6557963"/>
            <a:ext cx="5600700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40" tIns="45720" rIns="91440" bIns="45720"/>
          <a:lstStyle/>
          <a:p>
            <a:pPr algn="l">
              <a:spcBef>
                <a:spcPts val="900"/>
              </a:spcBef>
            </a:pPr>
            <a:r>
              <a:rPr lang="en-US" sz="1000" kern="1200" dirty="0" smtClean="0">
                <a:solidFill>
                  <a:schemeClr val="tx2"/>
                </a:solidFill>
                <a:latin typeface="Arial" charset="0"/>
                <a:ea typeface="+mn-ea"/>
                <a:cs typeface="+mn-cs"/>
              </a:rPr>
              <a:t>Company Confidential</a:t>
            </a: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gray">
          <a:xfrm>
            <a:off x="7926388" y="6557963"/>
            <a:ext cx="8032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32004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defRPr sz="10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78AFB4-C6FC-46C2-866E-1D035D18C5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1" r:id="rId2"/>
    <p:sldLayoutId id="2147483700" r:id="rId3"/>
    <p:sldLayoutId id="2147483713" r:id="rId4"/>
    <p:sldLayoutId id="2147483702" r:id="rId5"/>
    <p:sldLayoutId id="2147483715" r:id="rId6"/>
    <p:sldLayoutId id="2147483712" r:id="rId7"/>
    <p:sldLayoutId id="2147483704" r:id="rId8"/>
    <p:sldLayoutId id="2147483705" r:id="rId9"/>
  </p:sldLayoutIdLst>
  <p:transition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 u="none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1" fontAlgn="base" hangingPunct="1">
        <a:lnSpc>
          <a:spcPct val="95000"/>
        </a:lnSpc>
        <a:spcBef>
          <a:spcPts val="1200"/>
        </a:spcBef>
        <a:spcAft>
          <a:spcPct val="0"/>
        </a:spcAft>
        <a:buClr>
          <a:schemeClr val="accent2"/>
        </a:buClr>
        <a:buFont typeface="Arial Black" panose="020B0A04020102020204" pitchFamily="34" charset="0"/>
        <a:buChar char="&gt;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1800">
          <a:solidFill>
            <a:schemeClr val="tx2"/>
          </a:solidFill>
          <a:latin typeface="+mn-lt"/>
        </a:defRPr>
      </a:lvl2pPr>
      <a:lvl3pPr marL="857250" indent="-228600" algn="l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1600">
          <a:solidFill>
            <a:schemeClr val="tx2"/>
          </a:solidFill>
          <a:latin typeface="+mn-lt"/>
        </a:defRPr>
      </a:lvl3pPr>
      <a:lvl4pPr marL="1143000" indent="-228600" algn="l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1600">
          <a:solidFill>
            <a:schemeClr val="tx2"/>
          </a:solidFill>
          <a:latin typeface="+mn-lt"/>
        </a:defRPr>
      </a:lvl4pPr>
      <a:lvl5pPr marL="1485900" indent="-228600" algn="l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1600">
          <a:solidFill>
            <a:schemeClr val="tx2"/>
          </a:solidFill>
          <a:latin typeface="+mn-lt"/>
        </a:defRPr>
      </a:lvl5pPr>
      <a:lvl6pPr marL="22288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6pPr>
      <a:lvl7pPr marL="26860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7pPr>
      <a:lvl8pPr marL="31432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8pPr>
      <a:lvl9pPr marL="36004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2943225"/>
            <a:ext cx="7288823" cy="640080"/>
          </a:xfrm>
        </p:spPr>
        <p:txBody>
          <a:bodyPr/>
          <a:lstStyle/>
          <a:p>
            <a:r>
              <a:rPr lang="en-US" dirty="0" smtClean="0"/>
              <a:t>WIN NP45-20 GaN </a:t>
            </a:r>
            <a:r>
              <a:rPr lang="en-US" dirty="0" smtClean="0"/>
              <a:t>on </a:t>
            </a:r>
            <a:r>
              <a:rPr lang="en-US" dirty="0" smtClean="0"/>
              <a:t>Silicon Jackal Model</a:t>
            </a:r>
            <a:br>
              <a:rPr lang="en-US" dirty="0" smtClean="0"/>
            </a:br>
            <a:r>
              <a:rPr lang="en-US" dirty="0" smtClean="0"/>
              <a:t>Oct 4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14400" y="3749040"/>
            <a:ext cx="5591908" cy="731520"/>
          </a:xfrm>
        </p:spPr>
        <p:txBody>
          <a:bodyPr/>
          <a:lstStyle/>
          <a:p>
            <a:r>
              <a:rPr lang="en-US" dirty="0" smtClean="0"/>
              <a:t>Wayne Struble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32034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304" t="13090" r="3674" b="9502"/>
          <a:stretch/>
        </p:blipFill>
        <p:spPr>
          <a:xfrm>
            <a:off x="104466" y="1334201"/>
            <a:ext cx="8960350" cy="4765431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GaN on Silicon “Jackal” HEMT Model </a:t>
            </a:r>
            <a:r>
              <a:rPr lang="en-GB" sz="2000" dirty="0" smtClean="0"/>
              <a:t>Topology</a:t>
            </a:r>
            <a:br>
              <a:rPr lang="en-GB" sz="2000" dirty="0" smtClean="0"/>
            </a:br>
            <a:r>
              <a:rPr lang="en-GB" sz="2000" dirty="0" smtClean="0"/>
              <a:t>Gate &amp; Drain Lag </a:t>
            </a:r>
            <a:r>
              <a:rPr lang="en-GB" sz="2000" dirty="0" smtClean="0"/>
              <a:t>Trap Models</a:t>
            </a:r>
            <a:endParaRPr lang="en-GB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04466" y="1685894"/>
            <a:ext cx="1040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err="1" smtClean="0">
                <a:solidFill>
                  <a:srgbClr val="FF0000"/>
                </a:solidFill>
              </a:rPr>
              <a:t>Vgs_int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51499" y="1685894"/>
            <a:ext cx="1055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err="1" smtClean="0">
                <a:solidFill>
                  <a:srgbClr val="FF0000"/>
                </a:solidFill>
              </a:rPr>
              <a:t>Vgd_int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08590" y="2787863"/>
            <a:ext cx="399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err="1" smtClean="0">
                <a:solidFill>
                  <a:srgbClr val="FF0000"/>
                </a:solidFill>
              </a:rPr>
              <a:t>Tj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30937" y="2787863"/>
            <a:ext cx="212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err="1" smtClean="0">
                <a:solidFill>
                  <a:srgbClr val="FF0000"/>
                </a:solidFill>
              </a:rPr>
              <a:t>Vtrap</a:t>
            </a:r>
            <a:r>
              <a:rPr lang="en-US" sz="2000" dirty="0" smtClean="0">
                <a:solidFill>
                  <a:srgbClr val="FF0000"/>
                </a:solidFill>
              </a:rPr>
              <a:t> voltage out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37599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0784" y="1921705"/>
            <a:ext cx="8718629" cy="28892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0784" y="2549431"/>
            <a:ext cx="8718629" cy="1217387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0784" y="2192574"/>
            <a:ext cx="8718628" cy="338801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0783" y="1719728"/>
            <a:ext cx="2759297" cy="490901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81501" y="1719728"/>
            <a:ext cx="2717911" cy="490900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8805" y="1398006"/>
            <a:ext cx="1099685" cy="252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Source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Ohmic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88495" y="1398006"/>
            <a:ext cx="999049" cy="252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Drain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Ohmic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80783" y="2202018"/>
            <a:ext cx="8718630" cy="0"/>
          </a:xfrm>
          <a:prstGeom prst="line">
            <a:avLst/>
          </a:prstGeom>
          <a:noFill/>
          <a:ln w="762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16" name="Rectangle 15"/>
          <p:cNvSpPr/>
          <p:nvPr/>
        </p:nvSpPr>
        <p:spPr>
          <a:xfrm>
            <a:off x="3833979" y="1758030"/>
            <a:ext cx="663800" cy="157988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63268" y="1548506"/>
            <a:ext cx="1029694" cy="209523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31341" y="1166096"/>
            <a:ext cx="434901" cy="252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gate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12973" t="20725" r="13872" b="53787"/>
          <a:stretch/>
        </p:blipFill>
        <p:spPr>
          <a:xfrm>
            <a:off x="158110" y="2221923"/>
            <a:ext cx="2836766" cy="46308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12973" t="20725" r="13872" b="53787"/>
          <a:stretch/>
        </p:blipFill>
        <p:spPr>
          <a:xfrm>
            <a:off x="6148972" y="2221923"/>
            <a:ext cx="2836766" cy="4630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034728" y="1851369"/>
            <a:ext cx="574350" cy="252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AlGaN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31341" y="2238083"/>
            <a:ext cx="436752" cy="252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GaN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176447" y="2583189"/>
            <a:ext cx="8718630" cy="0"/>
          </a:xfrm>
          <a:prstGeom prst="line">
            <a:avLst/>
          </a:prstGeom>
          <a:noFill/>
          <a:ln w="57150" cap="flat" cmpd="sng" algn="ctr">
            <a:solidFill>
              <a:srgbClr val="7030A0"/>
            </a:solidFill>
            <a:prstDash val="sysDash"/>
            <a:miter lim="800000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3931341" y="2986953"/>
            <a:ext cx="583601" cy="252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Silicon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14403" r="28554"/>
          <a:stretch/>
        </p:blipFill>
        <p:spPr>
          <a:xfrm>
            <a:off x="2918630" y="1134209"/>
            <a:ext cx="3277236" cy="168064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258233" y="1259501"/>
            <a:ext cx="569984" cy="252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2-DEG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4980243" y="1619658"/>
            <a:ext cx="455425" cy="541755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headEnd w="sm" len="med"/>
            <a:tailEnd type="triangle" w="sm" len="med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5611174" y="3137981"/>
            <a:ext cx="1353101" cy="252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Parasitic Ga Layer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6074843" y="2631841"/>
            <a:ext cx="106658" cy="481518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 w="sm" len="med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9731" t="36402" r="2686" b="24531"/>
          <a:stretch/>
        </p:blipFill>
        <p:spPr>
          <a:xfrm>
            <a:off x="179934" y="4176344"/>
            <a:ext cx="8832673" cy="2382716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4902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GaN on Silicon “Jackal” HEMT Model </a:t>
            </a:r>
            <a:r>
              <a:rPr lang="en-GB" sz="2000" dirty="0" smtClean="0"/>
              <a:t>Topology</a:t>
            </a:r>
            <a:br>
              <a:rPr lang="en-GB" sz="2000" dirty="0" smtClean="0"/>
            </a:br>
            <a:r>
              <a:rPr lang="en-GB" sz="2000" dirty="0" smtClean="0"/>
              <a:t>Parasitic Buffer Resistance</a:t>
            </a:r>
            <a:endParaRPr lang="en-GB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79934" y="3945461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Source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13990" y="3945461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Drain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29429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Executive Summary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899" y="1248508"/>
            <a:ext cx="8447597" cy="5437518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Jackal model for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GaN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on Silicon: (coded in Verilog-A)</a:t>
            </a:r>
          </a:p>
          <a:p>
            <a:pPr lvl="1"/>
            <a:r>
              <a:rPr lang="en-US" sz="2000" dirty="0" smtClean="0">
                <a:latin typeface="Arial" pitchFamily="34" charset="0"/>
                <a:cs typeface="Arial" pitchFamily="34" charset="0"/>
              </a:rPr>
              <a:t>supported in both ADS &amp; AWR design software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Model features:</a:t>
            </a:r>
          </a:p>
          <a:p>
            <a:pPr lvl="1"/>
            <a:r>
              <a:rPr lang="en-US" sz="2000" dirty="0" smtClean="0">
                <a:latin typeface="Arial" pitchFamily="34" charset="0"/>
                <a:cs typeface="Arial" pitchFamily="34" charset="0"/>
              </a:rPr>
              <a:t>Model is scalable (unit gate width &amp; number of gate fingers)</a:t>
            </a:r>
          </a:p>
          <a:p>
            <a:pPr lvl="1"/>
            <a:r>
              <a:rPr lang="en-US" sz="2000" dirty="0" smtClean="0">
                <a:latin typeface="Arial" pitchFamily="34" charset="0"/>
                <a:cs typeface="Arial" pitchFamily="34" charset="0"/>
              </a:rPr>
              <a:t>Full nonlinear model (can be run in linear or nonlinear modes)</a:t>
            </a:r>
          </a:p>
          <a:p>
            <a:pPr lvl="1"/>
            <a:r>
              <a:rPr lang="en-US" sz="2000" dirty="0" smtClean="0">
                <a:latin typeface="Arial" pitchFamily="34" charset="0"/>
                <a:cs typeface="Arial" pitchFamily="34" charset="0"/>
              </a:rPr>
              <a:t>Includes thermal node (to connect to a thermal network)</a:t>
            </a:r>
          </a:p>
          <a:p>
            <a:pPr lvl="1"/>
            <a:r>
              <a:rPr lang="en-US" sz="2000" dirty="0" smtClean="0">
                <a:latin typeface="Arial" pitchFamily="34" charset="0"/>
                <a:cs typeface="Arial" pitchFamily="34" charset="0"/>
              </a:rPr>
              <a:t>Includes extra Ids current node (for dynamic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loadline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analysis)</a:t>
            </a:r>
          </a:p>
          <a:p>
            <a:pPr lvl="1"/>
            <a:r>
              <a:rPr lang="en-US" sz="2000" dirty="0" smtClean="0">
                <a:latin typeface="Arial" pitchFamily="34" charset="0"/>
                <a:cs typeface="Arial" pitchFamily="34" charset="0"/>
              </a:rPr>
              <a:t>Includes gate and drain lag trapping behavior</a:t>
            </a:r>
          </a:p>
          <a:p>
            <a:pPr lvl="1"/>
            <a:r>
              <a:rPr lang="en-US" sz="2000" dirty="0" smtClean="0">
                <a:latin typeface="Arial" pitchFamily="34" charset="0"/>
                <a:cs typeface="Arial" pitchFamily="34" charset="0"/>
              </a:rPr>
              <a:t>Full temperature dependence of nonlinear drain current, gate charge, trap behavior, leakage currents, and access resistances)</a:t>
            </a:r>
          </a:p>
          <a:p>
            <a:pPr lvl="1"/>
            <a:r>
              <a:rPr lang="en-US" sz="2000" dirty="0" smtClean="0">
                <a:latin typeface="Arial" pitchFamily="34" charset="0"/>
                <a:cs typeface="Arial" pitchFamily="34" charset="0"/>
              </a:rPr>
              <a:t>Includes the affect of parasitic buffer resistance (fixed versus temperature for now)</a:t>
            </a:r>
          </a:p>
          <a:p>
            <a:pPr lvl="1"/>
            <a:r>
              <a:rPr lang="en-US" sz="2000" dirty="0">
                <a:latin typeface="Arial" pitchFamily="34" charset="0"/>
                <a:cs typeface="Arial" pitchFamily="34" charset="0"/>
              </a:rPr>
              <a:t>B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reakdown current not included (in this model version) 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Thermal network model for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GaN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on Silicon is included in the kits.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46374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S-Parameter Fit (</a:t>
            </a:r>
            <a:r>
              <a:rPr lang="en-US" dirty="0" err="1" smtClean="0"/>
              <a:t>Vds</a:t>
            </a:r>
            <a:r>
              <a:rPr lang="en-US" dirty="0" smtClean="0"/>
              <a:t>=50v Ids=5mA)</a:t>
            </a:r>
            <a:br>
              <a:rPr lang="en-US" dirty="0" smtClean="0"/>
            </a:br>
            <a:r>
              <a:rPr lang="en-US" dirty="0" smtClean="0"/>
              <a:t>2x170</a:t>
            </a:r>
            <a:r>
              <a:rPr lang="en-US" dirty="0" smtClean="0">
                <a:latin typeface="Symbol" panose="05050102010706020507" pitchFamily="18" charset="2"/>
              </a:rPr>
              <a:t>m</a:t>
            </a:r>
            <a:r>
              <a:rPr lang="en-US" dirty="0" smtClean="0"/>
              <a:t>m CPW FET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912" t="23532" r="2640" b="11470"/>
          <a:stretch/>
        </p:blipFill>
        <p:spPr>
          <a:xfrm>
            <a:off x="228599" y="1846386"/>
            <a:ext cx="8509697" cy="373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80415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336" t="23706" r="2547" b="11508"/>
          <a:stretch/>
        </p:blipFill>
        <p:spPr>
          <a:xfrm>
            <a:off x="192173" y="1846386"/>
            <a:ext cx="8546123" cy="375431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S-Parameter Fit (</a:t>
            </a:r>
            <a:r>
              <a:rPr lang="en-US" dirty="0" err="1" smtClean="0"/>
              <a:t>Vds</a:t>
            </a:r>
            <a:r>
              <a:rPr lang="en-US" dirty="0" smtClean="0"/>
              <a:t>=50v Ids=10mA)</a:t>
            </a:r>
            <a:br>
              <a:rPr lang="en-US" dirty="0" smtClean="0"/>
            </a:br>
            <a:r>
              <a:rPr lang="en-US" dirty="0" smtClean="0"/>
              <a:t>2x170</a:t>
            </a:r>
            <a:r>
              <a:rPr lang="en-US" dirty="0" smtClean="0">
                <a:latin typeface="Symbol" panose="05050102010706020507" pitchFamily="18" charset="2"/>
              </a:rPr>
              <a:t>m</a:t>
            </a:r>
            <a:r>
              <a:rPr lang="en-US" dirty="0" smtClean="0"/>
              <a:t>m CPW FET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391268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err="1" smtClean="0"/>
              <a:t>GaN</a:t>
            </a:r>
            <a:r>
              <a:rPr lang="en-GB" sz="2000" dirty="0" smtClean="0"/>
              <a:t> on Silicon “Jackal” Intrinsic HEMT Models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9352" y="1182506"/>
            <a:ext cx="77469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AWR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4438" y="3924182"/>
            <a:ext cx="71365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10660" t="40945" r="3187" b="29800"/>
          <a:stretch/>
        </p:blipFill>
        <p:spPr>
          <a:xfrm>
            <a:off x="1061266" y="4624754"/>
            <a:ext cx="6893169" cy="1415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37363" t="21111" r="7912" b="36733"/>
          <a:stretch/>
        </p:blipFill>
        <p:spPr>
          <a:xfrm>
            <a:off x="1899138" y="1485900"/>
            <a:ext cx="4378570" cy="203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9442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8522" t="11204" r="6753" b="21019"/>
          <a:stretch/>
        </p:blipFill>
        <p:spPr>
          <a:xfrm>
            <a:off x="290146" y="967152"/>
            <a:ext cx="7781192" cy="5828083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err="1" smtClean="0"/>
              <a:t>GaN</a:t>
            </a:r>
            <a:r>
              <a:rPr lang="en-GB" sz="2000" dirty="0" smtClean="0"/>
              <a:t> on Silicon “Jackal” Intrinsic HEMT Model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5921" y="1076998"/>
            <a:ext cx="77469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AWR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6708531" y="844062"/>
            <a:ext cx="1820007" cy="131005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567854" y="2215662"/>
            <a:ext cx="1591408" cy="127488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567854" y="3766039"/>
            <a:ext cx="1591408" cy="146538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94916" y="2223845"/>
            <a:ext cx="2092246" cy="154219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267201" y="2051539"/>
            <a:ext cx="1377461" cy="71803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375641" y="4718539"/>
            <a:ext cx="1269022" cy="71803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5921" y="1846338"/>
            <a:ext cx="214513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1400" dirty="0">
                <a:solidFill>
                  <a:srgbClr val="FF0000"/>
                </a:solidFill>
              </a:rPr>
              <a:t>f</a:t>
            </a:r>
            <a:r>
              <a:rPr lang="en-US" sz="1400" dirty="0" smtClean="0">
                <a:solidFill>
                  <a:srgbClr val="FF0000"/>
                </a:solidFill>
              </a:rPr>
              <a:t>ixed metal capacitances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84526" y="1846337"/>
            <a:ext cx="135806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1400" dirty="0">
                <a:solidFill>
                  <a:srgbClr val="FF0000"/>
                </a:solidFill>
              </a:rPr>
              <a:t>g</a:t>
            </a:r>
            <a:r>
              <a:rPr lang="en-US" sz="1400" dirty="0" smtClean="0">
                <a:solidFill>
                  <a:srgbClr val="FF0000"/>
                </a:solidFill>
              </a:rPr>
              <a:t>ate lag model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84526" y="5282688"/>
            <a:ext cx="140775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1400" dirty="0" smtClean="0">
                <a:solidFill>
                  <a:srgbClr val="FF0000"/>
                </a:solidFill>
              </a:rPr>
              <a:t>drain lag model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53559" y="1647536"/>
            <a:ext cx="95090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1400" dirty="0" smtClean="0">
                <a:solidFill>
                  <a:srgbClr val="FF0000"/>
                </a:solidFill>
              </a:rPr>
              <a:t>Rd model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10152" y="5509844"/>
            <a:ext cx="94128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1400" dirty="0" err="1" smtClean="0">
                <a:solidFill>
                  <a:srgbClr val="FF0000"/>
                </a:solidFill>
              </a:rPr>
              <a:t>Rs</a:t>
            </a:r>
            <a:r>
              <a:rPr lang="en-US" sz="1400" dirty="0" smtClean="0">
                <a:solidFill>
                  <a:srgbClr val="FF0000"/>
                </a:solidFill>
              </a:rPr>
              <a:t> model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98121" y="3986819"/>
            <a:ext cx="2823148" cy="273050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1857" y="4075717"/>
            <a:ext cx="126989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1400" dirty="0">
                <a:solidFill>
                  <a:srgbClr val="FF0000"/>
                </a:solidFill>
              </a:rPr>
              <a:t>g</a:t>
            </a:r>
            <a:r>
              <a:rPr lang="en-US" sz="1400" dirty="0" smtClean="0">
                <a:solidFill>
                  <a:srgbClr val="FF0000"/>
                </a:solidFill>
              </a:rPr>
              <a:t>ate </a:t>
            </a:r>
            <a:r>
              <a:rPr lang="en-US" sz="1400" dirty="0" err="1" smtClean="0">
                <a:solidFill>
                  <a:srgbClr val="FF0000"/>
                </a:solidFill>
              </a:rPr>
              <a:t>Schottky</a:t>
            </a:r>
            <a:endParaRPr lang="en-US" sz="1400" dirty="0" smtClean="0">
              <a:solidFill>
                <a:srgbClr val="FF0000"/>
              </a:solidFill>
            </a:endParaRPr>
          </a:p>
          <a:p>
            <a:pPr algn="ctr">
              <a:buFontTx/>
              <a:buNone/>
            </a:pPr>
            <a:r>
              <a:rPr lang="en-US" sz="1400" dirty="0" smtClean="0">
                <a:solidFill>
                  <a:srgbClr val="FF0000"/>
                </a:solidFill>
              </a:rPr>
              <a:t>model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3988777" y="2963862"/>
            <a:ext cx="1717431" cy="121248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86954" y="2751882"/>
            <a:ext cx="801823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1400" dirty="0" smtClean="0">
                <a:solidFill>
                  <a:srgbClr val="FF0000"/>
                </a:solidFill>
              </a:rPr>
              <a:t>Intrinsic</a:t>
            </a:r>
          </a:p>
          <a:p>
            <a:pPr algn="ctr">
              <a:buFontTx/>
              <a:buNone/>
            </a:pPr>
            <a:r>
              <a:rPr lang="en-US" sz="1400" dirty="0" smtClean="0">
                <a:solidFill>
                  <a:srgbClr val="FF0000"/>
                </a:solidFill>
              </a:rPr>
              <a:t>Jackal</a:t>
            </a:r>
          </a:p>
          <a:p>
            <a:pPr algn="ctr">
              <a:buFontTx/>
              <a:buNone/>
            </a:pPr>
            <a:r>
              <a:rPr lang="en-US" sz="1400" dirty="0" smtClean="0">
                <a:solidFill>
                  <a:srgbClr val="FF0000"/>
                </a:solidFill>
              </a:rPr>
              <a:t>model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65081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0330" t="12235" r="12966" b="4362"/>
          <a:stretch/>
        </p:blipFill>
        <p:spPr>
          <a:xfrm>
            <a:off x="325315" y="905607"/>
            <a:ext cx="7807570" cy="5903913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err="1" smtClean="0"/>
              <a:t>GaN</a:t>
            </a:r>
            <a:r>
              <a:rPr lang="en-GB" sz="2000" dirty="0" smtClean="0"/>
              <a:t> on Silicon “Jackal” Intrinsic HEMT Model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5921" y="1076998"/>
            <a:ext cx="71365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87067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Jackal Model Parameter Values (fixed capacitances)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9451" t="45306" r="8901" b="45427"/>
          <a:stretch/>
        </p:blipFill>
        <p:spPr>
          <a:xfrm>
            <a:off x="3138851" y="1266091"/>
            <a:ext cx="2532185" cy="44840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805301" y="2132075"/>
            <a:ext cx="136768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28v Model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8132" t="13345" r="12967" b="28934"/>
          <a:stretch/>
        </p:blipFill>
        <p:spPr>
          <a:xfrm>
            <a:off x="4658911" y="2611312"/>
            <a:ext cx="4397163" cy="313885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3" name="TextBox 32"/>
          <p:cNvSpPr txBox="1"/>
          <p:nvPr/>
        </p:nvSpPr>
        <p:spPr>
          <a:xfrm>
            <a:off x="6327476" y="2135006"/>
            <a:ext cx="136768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50v Model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0770" t="15507" r="10769" b="26711"/>
          <a:stretch/>
        </p:blipFill>
        <p:spPr>
          <a:xfrm>
            <a:off x="123091" y="2620107"/>
            <a:ext cx="4378569" cy="315733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55789088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Jackal Model Parameter Values (gate </a:t>
            </a:r>
            <a:r>
              <a:rPr lang="en-GB" sz="2000" dirty="0" err="1" smtClean="0"/>
              <a:t>schottky</a:t>
            </a:r>
            <a:r>
              <a:rPr lang="en-GB" sz="2000" dirty="0" smtClean="0"/>
              <a:t> diode)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9451" t="45306" r="8901" b="45427"/>
          <a:stretch/>
        </p:blipFill>
        <p:spPr>
          <a:xfrm>
            <a:off x="3138851" y="1266091"/>
            <a:ext cx="2532185" cy="44840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603076" y="1789178"/>
            <a:ext cx="136768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28v Model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04384" y="1792109"/>
            <a:ext cx="136768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50v Model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8792" t="12962" r="23454" b="25439"/>
          <a:stretch/>
        </p:blipFill>
        <p:spPr>
          <a:xfrm>
            <a:off x="30228" y="2286000"/>
            <a:ext cx="4357296" cy="429943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6264" t="14234" r="26264" b="24531"/>
          <a:stretch/>
        </p:blipFill>
        <p:spPr>
          <a:xfrm>
            <a:off x="4607170" y="2286000"/>
            <a:ext cx="4350468" cy="429943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67139925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Executive Summary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899" y="1336430"/>
            <a:ext cx="8447597" cy="5349595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We extracted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a Jackal model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for the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WIN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0.4</a:t>
            </a:r>
            <a:r>
              <a:rPr lang="en-US" sz="2000" dirty="0" smtClean="0">
                <a:latin typeface="Symbol" panose="05050102010706020507" pitchFamily="18" charset="2"/>
                <a:cs typeface="Arial" pitchFamily="34" charset="0"/>
              </a:rPr>
              <a:t>m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m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NP45-20 GaN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on Silicon process.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The devices tested for model extraction were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from wafer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WN031P14005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The devices were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tested on a full thickness wafer (625</a:t>
            </a:r>
            <a:r>
              <a:rPr lang="en-US" sz="2000" dirty="0" smtClean="0">
                <a:latin typeface="Symbol" panose="05050102010706020507" pitchFamily="18" charset="2"/>
                <a:cs typeface="Arial" pitchFamily="34" charset="0"/>
              </a:rPr>
              <a:t>m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m).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The devices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tested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were 2x170</a:t>
            </a:r>
            <a:r>
              <a:rPr lang="en-US" sz="2000" dirty="0" smtClean="0">
                <a:latin typeface="Symbol" panose="05050102010706020507" pitchFamily="18" charset="2"/>
                <a:cs typeface="Arial" pitchFamily="34" charset="0"/>
              </a:rPr>
              <a:t>m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m and 6x170</a:t>
            </a:r>
            <a:r>
              <a:rPr lang="en-US" dirty="0">
                <a:latin typeface="Symbol" panose="05050102010706020507" pitchFamily="18" charset="2"/>
                <a:cs typeface="Arial" pitchFamily="34" charset="0"/>
              </a:rPr>
              <a:t>m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m CPW FETs.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Both device types have a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overlap type source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field plate.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The Jackal model was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extracted from measured data on </a:t>
            </a:r>
            <a:r>
              <a:rPr lang="en-US" dirty="0">
                <a:latin typeface="Arial" pitchFamily="34" charset="0"/>
                <a:cs typeface="Arial" pitchFamily="34" charset="0"/>
              </a:rPr>
              <a:t>the 2x170</a:t>
            </a:r>
            <a:r>
              <a:rPr lang="en-US" dirty="0">
                <a:latin typeface="Symbol" panose="05050102010706020507" pitchFamily="18" charset="2"/>
                <a:cs typeface="Arial" pitchFamily="34" charset="0"/>
              </a:rPr>
              <a:t>m</a:t>
            </a:r>
            <a:r>
              <a:rPr lang="en-US" dirty="0">
                <a:latin typeface="Arial" pitchFamily="34" charset="0"/>
                <a:cs typeface="Arial" pitchFamily="34" charset="0"/>
              </a:rPr>
              <a:t>m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FET and 2.5GHz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loadpull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was performed on the 6x170</a:t>
            </a:r>
            <a:r>
              <a:rPr lang="en-US" dirty="0" smtClean="0">
                <a:latin typeface="Symbol" panose="05050102010706020507" pitchFamily="18" charset="2"/>
                <a:cs typeface="Arial" pitchFamily="34" charset="0"/>
              </a:rPr>
              <a:t>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m FET for model verification.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41915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/>
              <a:t>Jackal Model Parameter Values (access </a:t>
            </a:r>
            <a:r>
              <a:rPr lang="en-GB" sz="2000" dirty="0" smtClean="0"/>
              <a:t>resistors </a:t>
            </a:r>
            <a:r>
              <a:rPr lang="en-GB" sz="2000" dirty="0" err="1" smtClean="0"/>
              <a:t>Rs</a:t>
            </a:r>
            <a:r>
              <a:rPr lang="en-GB" sz="2000" dirty="0" smtClean="0"/>
              <a:t> &amp; Rd)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04" y="1321281"/>
            <a:ext cx="7954673" cy="50003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51446" y="847935"/>
            <a:ext cx="422102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err="1" smtClean="0">
                <a:solidFill>
                  <a:srgbClr val="FF0000"/>
                </a:solidFill>
              </a:rPr>
              <a:t>GaN</a:t>
            </a:r>
            <a:r>
              <a:rPr lang="en-US" sz="2000" dirty="0" smtClean="0">
                <a:solidFill>
                  <a:srgbClr val="FF0000"/>
                </a:solidFill>
              </a:rPr>
              <a:t> EPI Sheet Rho 4.32 </a:t>
            </a:r>
            <a:r>
              <a:rPr lang="en-US" sz="2000" dirty="0" smtClean="0">
                <a:solidFill>
                  <a:srgbClr val="FF0000"/>
                </a:solidFill>
                <a:latin typeface="Symbol" panose="05050102010706020507" pitchFamily="18" charset="2"/>
              </a:rPr>
              <a:t>W</a:t>
            </a:r>
            <a:r>
              <a:rPr lang="en-US" sz="2000" dirty="0" smtClean="0">
                <a:solidFill>
                  <a:srgbClr val="FF0000"/>
                </a:solidFill>
              </a:rPr>
              <a:t>/</a:t>
            </a:r>
            <a:r>
              <a:rPr lang="en-US" sz="2000" dirty="0" err="1" smtClean="0">
                <a:solidFill>
                  <a:srgbClr val="FF0000"/>
                </a:solidFill>
              </a:rPr>
              <a:t>sq</a:t>
            </a:r>
            <a:r>
              <a:rPr lang="en-US" sz="2000" dirty="0" smtClean="0">
                <a:solidFill>
                  <a:srgbClr val="FF0000"/>
                </a:solidFill>
              </a:rPr>
              <a:t> / </a:t>
            </a:r>
            <a:r>
              <a:rPr lang="en-US" sz="2000" baseline="30000" dirty="0" err="1" smtClean="0">
                <a:solidFill>
                  <a:srgbClr val="FF0000"/>
                </a:solidFill>
              </a:rPr>
              <a:t>o</a:t>
            </a:r>
            <a:r>
              <a:rPr lang="en-US" sz="2000" dirty="0" err="1" smtClean="0">
                <a:solidFill>
                  <a:srgbClr val="FF0000"/>
                </a:solidFill>
              </a:rPr>
              <a:t>C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4675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Jackal Model Parameter Values (access resistors </a:t>
            </a:r>
            <a:r>
              <a:rPr lang="en-GB" sz="2000" dirty="0" err="1" smtClean="0"/>
              <a:t>Rs</a:t>
            </a:r>
            <a:r>
              <a:rPr lang="en-GB" sz="2000" dirty="0" smtClean="0"/>
              <a:t> &amp; Rd)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9451" t="45306" r="8901" b="45427"/>
          <a:stretch/>
        </p:blipFill>
        <p:spPr>
          <a:xfrm>
            <a:off x="3138851" y="914398"/>
            <a:ext cx="2532185" cy="44840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400853" y="1446280"/>
            <a:ext cx="176683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28v Model Rd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02161" y="1449211"/>
            <a:ext cx="176683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50v Model Rd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7534" t="23279" r="3785" b="32930"/>
          <a:stretch/>
        </p:blipFill>
        <p:spPr>
          <a:xfrm>
            <a:off x="114303" y="1946466"/>
            <a:ext cx="4158759" cy="187689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2527" t="23864" r="11649" b="39067"/>
          <a:stretch/>
        </p:blipFill>
        <p:spPr>
          <a:xfrm>
            <a:off x="5076554" y="1946466"/>
            <a:ext cx="3821262" cy="186939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394990" y="4201202"/>
            <a:ext cx="175240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28v Model </a:t>
            </a:r>
            <a:r>
              <a:rPr lang="en-US" sz="2000" dirty="0" err="1" smtClean="0">
                <a:solidFill>
                  <a:srgbClr val="FF0000"/>
                </a:solidFill>
              </a:rPr>
              <a:t>Rs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96298" y="4204133"/>
            <a:ext cx="175240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50v Model </a:t>
            </a:r>
            <a:r>
              <a:rPr lang="en-US" sz="2000" dirty="0" err="1" smtClean="0">
                <a:solidFill>
                  <a:srgbClr val="FF0000"/>
                </a:solidFill>
              </a:rPr>
              <a:t>Rs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35275" t="22229" r="8022" b="29982"/>
          <a:stretch/>
        </p:blipFill>
        <p:spPr>
          <a:xfrm>
            <a:off x="433756" y="4707468"/>
            <a:ext cx="3944814" cy="201063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35275" t="22229" r="8022" b="29982"/>
          <a:stretch/>
        </p:blipFill>
        <p:spPr>
          <a:xfrm>
            <a:off x="5008683" y="4701607"/>
            <a:ext cx="3944814" cy="201063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82470134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Jackal Model Parameter Values (access resistor </a:t>
            </a:r>
            <a:r>
              <a:rPr lang="en-GB" sz="2000" dirty="0" err="1" smtClean="0"/>
              <a:t>Rg</a:t>
            </a:r>
            <a:r>
              <a:rPr lang="en-GB" sz="2000" dirty="0" smtClean="0"/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80181" y="2554110"/>
            <a:ext cx="262123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28v &amp; 50v Models </a:t>
            </a:r>
            <a:r>
              <a:rPr lang="en-US" sz="2000" dirty="0" err="1" smtClean="0">
                <a:solidFill>
                  <a:srgbClr val="FF0000"/>
                </a:solidFill>
              </a:rPr>
              <a:t>Rg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0110" t="47578" r="8901" b="36523"/>
          <a:stretch/>
        </p:blipFill>
        <p:spPr>
          <a:xfrm>
            <a:off x="2391507" y="1424353"/>
            <a:ext cx="4079631" cy="7692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6044" t="20020" r="21208" b="42729"/>
          <a:stretch/>
        </p:blipFill>
        <p:spPr>
          <a:xfrm>
            <a:off x="1846385" y="3200399"/>
            <a:ext cx="5143500" cy="2710586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26141263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4836" t="13507" r="16264" b="22714"/>
          <a:stretch/>
        </p:blipFill>
        <p:spPr>
          <a:xfrm>
            <a:off x="5018453" y="2453054"/>
            <a:ext cx="3385038" cy="335635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Jackal Model Parameter Values (gate and drain lag)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03683" y="1806764"/>
            <a:ext cx="334578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28v &amp; 50v Models Gate Lag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4506" t="18413" r="13187" b="23259"/>
          <a:stretch/>
        </p:blipFill>
        <p:spPr>
          <a:xfrm>
            <a:off x="856761" y="2453054"/>
            <a:ext cx="3385038" cy="282233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038999" y="1806764"/>
            <a:ext cx="340509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28v &amp; 50v Models Drain Lag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23223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err="1" smtClean="0"/>
              <a:t>GaN</a:t>
            </a:r>
            <a:r>
              <a:rPr lang="en-GB" sz="2000" dirty="0" smtClean="0"/>
              <a:t> on Silicon Parasitic Buffer Resistance Model Concept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80784" y="2686637"/>
            <a:ext cx="8718629" cy="28892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80784" y="3314363"/>
            <a:ext cx="8718629" cy="1217387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80784" y="2957506"/>
            <a:ext cx="8718628" cy="338801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0783" y="2484660"/>
            <a:ext cx="2759297" cy="490901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181501" y="2484660"/>
            <a:ext cx="2717911" cy="490900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28805" y="2162938"/>
            <a:ext cx="1099685" cy="252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Source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Ohmic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88495" y="2162938"/>
            <a:ext cx="999049" cy="252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Drain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Ohmic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180783" y="2966950"/>
            <a:ext cx="8718630" cy="0"/>
          </a:xfrm>
          <a:prstGeom prst="line">
            <a:avLst/>
          </a:prstGeom>
          <a:noFill/>
          <a:ln w="762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60" name="Rectangle 59"/>
          <p:cNvSpPr/>
          <p:nvPr/>
        </p:nvSpPr>
        <p:spPr>
          <a:xfrm>
            <a:off x="3833979" y="2522962"/>
            <a:ext cx="663800" cy="157988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663268" y="2313438"/>
            <a:ext cx="1029694" cy="209523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931341" y="1931028"/>
            <a:ext cx="434901" cy="252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gate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2"/>
          <a:srcRect l="12973" t="20725" r="13872" b="53787"/>
          <a:stretch/>
        </p:blipFill>
        <p:spPr>
          <a:xfrm>
            <a:off x="158110" y="2986855"/>
            <a:ext cx="2836766" cy="46308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2"/>
          <a:srcRect l="12973" t="20725" r="13872" b="53787"/>
          <a:stretch/>
        </p:blipFill>
        <p:spPr>
          <a:xfrm>
            <a:off x="6148972" y="2986855"/>
            <a:ext cx="2836766" cy="463087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034728" y="2616301"/>
            <a:ext cx="574350" cy="252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AlGaN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931341" y="3003015"/>
            <a:ext cx="436752" cy="252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GaN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176447" y="3348121"/>
            <a:ext cx="8718630" cy="0"/>
          </a:xfrm>
          <a:prstGeom prst="line">
            <a:avLst/>
          </a:prstGeom>
          <a:noFill/>
          <a:ln w="57150" cap="flat" cmpd="sng" algn="ctr">
            <a:solidFill>
              <a:srgbClr val="7030A0"/>
            </a:solidFill>
            <a:prstDash val="sysDash"/>
            <a:miter lim="800000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3931341" y="3751885"/>
            <a:ext cx="583601" cy="252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Silicon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3"/>
          <a:srcRect l="14403" r="28554"/>
          <a:stretch/>
        </p:blipFill>
        <p:spPr>
          <a:xfrm>
            <a:off x="2918630" y="1899141"/>
            <a:ext cx="3277236" cy="1680648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5258233" y="2024433"/>
            <a:ext cx="569984" cy="252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2-DEG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 flipH="1">
            <a:off x="4980243" y="2384590"/>
            <a:ext cx="455425" cy="541755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headEnd w="sm" len="med"/>
            <a:tailEnd type="triangle" w="sm" len="med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5611174" y="3902913"/>
            <a:ext cx="1353101" cy="252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Parasitic Ga Layer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6074843" y="3396773"/>
            <a:ext cx="106658" cy="481518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 w="sm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71418541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5715" t="15687" r="8681" b="25075"/>
          <a:stretch/>
        </p:blipFill>
        <p:spPr>
          <a:xfrm>
            <a:off x="6128238" y="2471773"/>
            <a:ext cx="2848708" cy="286629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34836" t="30043" r="3077" b="44882"/>
          <a:stretch/>
        </p:blipFill>
        <p:spPr>
          <a:xfrm>
            <a:off x="439618" y="5513913"/>
            <a:ext cx="4967653" cy="1213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7583" t="15869" r="26263" b="26348"/>
          <a:stretch/>
        </p:blipFill>
        <p:spPr>
          <a:xfrm>
            <a:off x="208937" y="2489358"/>
            <a:ext cx="2892669" cy="279595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err="1" smtClean="0"/>
              <a:t>GaN</a:t>
            </a:r>
            <a:r>
              <a:rPr lang="en-GB" sz="2000" dirty="0" smtClean="0"/>
              <a:t> on Silicon Parasitic Buffer Resistance Models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7311" y="2682742"/>
            <a:ext cx="11015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1400" dirty="0">
                <a:solidFill>
                  <a:srgbClr val="FF0000"/>
                </a:solidFill>
              </a:rPr>
              <a:t>e</a:t>
            </a:r>
            <a:r>
              <a:rPr lang="en-US" sz="1400" dirty="0" smtClean="0">
                <a:solidFill>
                  <a:srgbClr val="FF0000"/>
                </a:solidFill>
              </a:rPr>
              <a:t>xtrinsic Vs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27577" y="2682742"/>
            <a:ext cx="111120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1400" dirty="0">
                <a:solidFill>
                  <a:srgbClr val="FF0000"/>
                </a:solidFill>
              </a:rPr>
              <a:t>e</a:t>
            </a:r>
            <a:r>
              <a:rPr lang="en-US" sz="1400" dirty="0" smtClean="0">
                <a:solidFill>
                  <a:srgbClr val="FF0000"/>
                </a:solidFill>
              </a:rPr>
              <a:t>xtrinsic </a:t>
            </a:r>
            <a:r>
              <a:rPr lang="en-US" sz="1400" dirty="0" err="1" smtClean="0">
                <a:solidFill>
                  <a:srgbClr val="FF0000"/>
                </a:solidFill>
              </a:rPr>
              <a:t>Vd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36044" t="37492" r="1868" b="49607"/>
          <a:stretch/>
        </p:blipFill>
        <p:spPr>
          <a:xfrm>
            <a:off x="106248" y="844063"/>
            <a:ext cx="8885803" cy="1116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54286" t="32405" r="19780" b="25439"/>
          <a:stretch/>
        </p:blipFill>
        <p:spPr>
          <a:xfrm>
            <a:off x="3587262" y="3298250"/>
            <a:ext cx="2074984" cy="203981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0" name="Straight Arrow Connector 9"/>
          <p:cNvCxnSpPr/>
          <p:nvPr/>
        </p:nvCxnSpPr>
        <p:spPr bwMode="auto">
          <a:xfrm flipH="1">
            <a:off x="3101607" y="1960688"/>
            <a:ext cx="485655" cy="511085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>
            <a:off x="4538910" y="1960687"/>
            <a:ext cx="0" cy="1257302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5500797" y="1937074"/>
            <a:ext cx="596168" cy="534699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l="37802" t="38401" r="6263" b="45427"/>
          <a:stretch/>
        </p:blipFill>
        <p:spPr>
          <a:xfrm>
            <a:off x="3304870" y="5481983"/>
            <a:ext cx="1848464" cy="32320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544360" y="5481983"/>
            <a:ext cx="910827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1200" dirty="0" smtClean="0">
                <a:solidFill>
                  <a:srgbClr val="FF0000"/>
                </a:solidFill>
              </a:rPr>
              <a:t>5.0 for 50v</a:t>
            </a:r>
          </a:p>
          <a:p>
            <a:pPr algn="ctr">
              <a:buFontTx/>
              <a:buNone/>
            </a:pPr>
            <a:r>
              <a:rPr lang="en-US" sz="1200" dirty="0" smtClean="0">
                <a:solidFill>
                  <a:srgbClr val="FF0000"/>
                </a:solidFill>
              </a:rPr>
              <a:t>model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45" name="Straight Arrow Connector 44"/>
          <p:cNvCxnSpPr/>
          <p:nvPr/>
        </p:nvCxnSpPr>
        <p:spPr bwMode="auto">
          <a:xfrm flipH="1">
            <a:off x="1063073" y="5741377"/>
            <a:ext cx="542433" cy="107773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8" name="TextBox 47"/>
          <p:cNvSpPr txBox="1"/>
          <p:nvPr/>
        </p:nvSpPr>
        <p:spPr>
          <a:xfrm>
            <a:off x="5798881" y="5581973"/>
            <a:ext cx="2699136" cy="107721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1600" dirty="0" err="1" smtClean="0">
                <a:solidFill>
                  <a:srgbClr val="FF0000"/>
                </a:solidFill>
              </a:rPr>
              <a:t>Rbuf</a:t>
            </a:r>
            <a:r>
              <a:rPr lang="en-US" sz="1600" dirty="0" smtClean="0">
                <a:solidFill>
                  <a:srgbClr val="FF0000"/>
                </a:solidFill>
              </a:rPr>
              <a:t> varies across wafer</a:t>
            </a:r>
          </a:p>
          <a:p>
            <a:pPr algn="ctr">
              <a:buFontTx/>
              <a:buNone/>
            </a:pPr>
            <a:r>
              <a:rPr lang="en-US" sz="1600" dirty="0">
                <a:solidFill>
                  <a:srgbClr val="FF0000"/>
                </a:solidFill>
              </a:rPr>
              <a:t>a</a:t>
            </a:r>
            <a:r>
              <a:rPr lang="en-US" sz="1600" dirty="0" smtClean="0">
                <a:solidFill>
                  <a:srgbClr val="FF0000"/>
                </a:solidFill>
              </a:rPr>
              <a:t>nd process. Typical values</a:t>
            </a:r>
          </a:p>
          <a:p>
            <a:pPr algn="ctr">
              <a:buFontTx/>
              <a:buNone/>
            </a:pPr>
            <a:r>
              <a:rPr lang="en-US" sz="1600" dirty="0">
                <a:solidFill>
                  <a:srgbClr val="FF0000"/>
                </a:solidFill>
              </a:rPr>
              <a:t>r</a:t>
            </a:r>
            <a:r>
              <a:rPr lang="en-US" sz="1600" dirty="0" smtClean="0">
                <a:solidFill>
                  <a:srgbClr val="FF0000"/>
                </a:solidFill>
              </a:rPr>
              <a:t>ange from 1e5 to 2e5 </a:t>
            </a:r>
            <a:r>
              <a:rPr lang="en-US" sz="1600" dirty="0" smtClean="0">
                <a:solidFill>
                  <a:srgbClr val="FF0000"/>
                </a:solidFill>
                <a:latin typeface="Symbol" panose="05050102010706020507" pitchFamily="18" charset="2"/>
              </a:rPr>
              <a:t>W</a:t>
            </a:r>
            <a:r>
              <a:rPr lang="en-US" sz="1600" dirty="0" smtClean="0">
                <a:solidFill>
                  <a:srgbClr val="FF0000"/>
                </a:solidFill>
              </a:rPr>
              <a:t>/</a:t>
            </a:r>
            <a:r>
              <a:rPr lang="en-US" sz="1600" dirty="0" err="1" smtClean="0">
                <a:solidFill>
                  <a:srgbClr val="FF0000"/>
                </a:solidFill>
              </a:rPr>
              <a:t>sq</a:t>
            </a:r>
            <a:endParaRPr lang="en-US" sz="1600" dirty="0" smtClean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en-US" sz="1600" dirty="0" smtClean="0">
                <a:solidFill>
                  <a:srgbClr val="FF0000"/>
                </a:solidFill>
              </a:rPr>
              <a:t>(verification used 2e5</a:t>
            </a:r>
            <a:r>
              <a:rPr lang="en-US" sz="1600" dirty="0" smtClean="0">
                <a:solidFill>
                  <a:srgbClr val="FF0000"/>
                </a:solidFill>
                <a:latin typeface="Symbol" panose="05050102010706020507" pitchFamily="18" charset="2"/>
              </a:rPr>
              <a:t>W</a:t>
            </a:r>
            <a:r>
              <a:rPr lang="en-US" sz="1600" dirty="0" smtClean="0">
                <a:solidFill>
                  <a:srgbClr val="FF0000"/>
                </a:solidFill>
              </a:rPr>
              <a:t>/</a:t>
            </a:r>
            <a:r>
              <a:rPr lang="en-US" sz="1600" dirty="0" err="1" smtClean="0">
                <a:solidFill>
                  <a:srgbClr val="FF0000"/>
                </a:solidFill>
              </a:rPr>
              <a:t>sq</a:t>
            </a:r>
            <a:r>
              <a:rPr lang="en-US" sz="1600" dirty="0" smtClean="0">
                <a:solidFill>
                  <a:srgbClr val="FF0000"/>
                </a:solidFill>
              </a:rPr>
              <a:t>)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81183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/>
              <a:t>Jackal Model Parameter Values </a:t>
            </a:r>
            <a:r>
              <a:rPr lang="en-GB" sz="2000" dirty="0" smtClean="0"/>
              <a:t>(intrinsic HEMT)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7033" t="14416" r="16923" b="21260"/>
          <a:stretch/>
        </p:blipFill>
        <p:spPr>
          <a:xfrm>
            <a:off x="193431" y="1714500"/>
            <a:ext cx="4016245" cy="433460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1400853" y="1050629"/>
            <a:ext cx="136768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28v Model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02161" y="1053560"/>
            <a:ext cx="136768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50v Model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1758" t="18959" r="15165" b="23440"/>
          <a:stretch/>
        </p:blipFill>
        <p:spPr>
          <a:xfrm>
            <a:off x="4584641" y="1714500"/>
            <a:ext cx="4114742" cy="4333466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58492613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err="1" smtClean="0"/>
              <a:t>GaN</a:t>
            </a:r>
            <a:r>
              <a:rPr lang="en-GB" sz="2000" dirty="0" smtClean="0"/>
              <a:t> on Silicon Thermal Resistance Model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610" t="13519" r="6521" b="6657"/>
          <a:stretch/>
        </p:blipFill>
        <p:spPr>
          <a:xfrm>
            <a:off x="10819" y="984738"/>
            <a:ext cx="9133182" cy="55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3495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err="1" smtClean="0"/>
              <a:t>GaN</a:t>
            </a:r>
            <a:r>
              <a:rPr lang="en-GB" sz="2000" dirty="0" smtClean="0"/>
              <a:t> on Silicon Thermal Resistance Model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40769" t="23137" r="9671" b="30164"/>
          <a:stretch/>
        </p:blipFill>
        <p:spPr>
          <a:xfrm>
            <a:off x="1658461" y="1397977"/>
            <a:ext cx="4487361" cy="25571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8023" t="32586" r="7473" b="27619"/>
          <a:stretch/>
        </p:blipFill>
        <p:spPr>
          <a:xfrm>
            <a:off x="1284107" y="4468931"/>
            <a:ext cx="6601068" cy="213220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09942" y="1296806"/>
            <a:ext cx="77469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AWR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09942" y="3948970"/>
            <a:ext cx="71365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25571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171" t="13115" r="53895" b="4390"/>
          <a:stretch/>
        </p:blipFill>
        <p:spPr>
          <a:xfrm>
            <a:off x="246185" y="861647"/>
            <a:ext cx="4268298" cy="5926015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err="1" smtClean="0"/>
              <a:t>GaN</a:t>
            </a:r>
            <a:r>
              <a:rPr lang="en-GB" sz="2000" dirty="0" smtClean="0"/>
              <a:t> on Silicon Thermal Resistance Model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71792" y="1311461"/>
            <a:ext cx="226696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 “SDD” Model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565" t="14052" r="23627" b="6359"/>
          <a:stretch/>
        </p:blipFill>
        <p:spPr>
          <a:xfrm>
            <a:off x="1995854" y="2013438"/>
            <a:ext cx="4848575" cy="47814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95584" y="1133425"/>
            <a:ext cx="287008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 &amp; AWR Kit Models</a:t>
            </a:r>
          </a:p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Are coded in Verilog-A 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58825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479" t="23991" r="20253" b="10820"/>
          <a:stretch/>
        </p:blipFill>
        <p:spPr>
          <a:xfrm>
            <a:off x="368027" y="1427440"/>
            <a:ext cx="8414471" cy="4859060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WIN </a:t>
            </a:r>
            <a:r>
              <a:rPr lang="en-GB" sz="2000" dirty="0" smtClean="0"/>
              <a:t>0.4</a:t>
            </a:r>
            <a:r>
              <a:rPr lang="en-GB" sz="2000" dirty="0" smtClean="0">
                <a:latin typeface="Symbol" panose="05050102010706020507" pitchFamily="18" charset="2"/>
              </a:rPr>
              <a:t>m</a:t>
            </a:r>
            <a:r>
              <a:rPr lang="en-GB" sz="2000" dirty="0" smtClean="0"/>
              <a:t>m GaN on Silicon </a:t>
            </a:r>
            <a:r>
              <a:rPr lang="en-GB" sz="2000" dirty="0" smtClean="0"/>
              <a:t>2x170</a:t>
            </a:r>
            <a:r>
              <a:rPr lang="en-GB" sz="2000" dirty="0" smtClean="0">
                <a:latin typeface="Symbol" panose="05050102010706020507" pitchFamily="18" charset="2"/>
              </a:rPr>
              <a:t>m</a:t>
            </a:r>
            <a:r>
              <a:rPr lang="en-GB" sz="2000" dirty="0" smtClean="0"/>
              <a:t>m 50v FET</a:t>
            </a:r>
            <a:br>
              <a:rPr lang="en-GB" sz="2000" dirty="0" smtClean="0"/>
            </a:br>
            <a:r>
              <a:rPr lang="en-GB" sz="2000" dirty="0" smtClean="0"/>
              <a:t>Measurement </a:t>
            </a:r>
            <a:r>
              <a:rPr lang="en-GB" sz="2000" dirty="0" smtClean="0"/>
              <a:t>Reference Planes</a:t>
            </a:r>
            <a:endParaRPr lang="en-GB" sz="20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84641" y="1427440"/>
            <a:ext cx="253627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2x170</a:t>
            </a:r>
            <a:r>
              <a:rPr lang="en-US" sz="2000" dirty="0" smtClean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sz="2000" dirty="0" smtClean="0">
                <a:solidFill>
                  <a:srgbClr val="FF0000"/>
                </a:solidFill>
              </a:rPr>
              <a:t>m</a:t>
            </a:r>
            <a:r>
              <a:rPr lang="en-US" sz="2000" dirty="0" smtClean="0">
                <a:solidFill>
                  <a:srgbClr val="FF0000"/>
                </a:solidFill>
              </a:rPr>
              <a:t> CPW FET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83815" y="4659920"/>
            <a:ext cx="79861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Drain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9849" y="2444259"/>
            <a:ext cx="73930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Gate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02520" y="4853292"/>
            <a:ext cx="9973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Source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rot="1100017">
            <a:off x="4052286" y="4273569"/>
            <a:ext cx="14398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Ref </a:t>
            </a:r>
            <a:r>
              <a:rPr lang="en-US" sz="2000" dirty="0" smtClean="0">
                <a:solidFill>
                  <a:srgbClr val="FF0000"/>
                </a:solidFill>
              </a:rPr>
              <a:t>Planes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69420" y="2718933"/>
            <a:ext cx="9973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Source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3604846" y="3437792"/>
            <a:ext cx="465992" cy="167054"/>
          </a:xfrm>
          <a:prstGeom prst="straightConnector1">
            <a:avLst/>
          </a:prstGeom>
          <a:solidFill>
            <a:schemeClr val="accent2"/>
          </a:solidFill>
          <a:ln w="76200" cap="sq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6192716" y="4283451"/>
            <a:ext cx="465992" cy="167054"/>
          </a:xfrm>
          <a:prstGeom prst="straightConnector1">
            <a:avLst/>
          </a:prstGeom>
          <a:solidFill>
            <a:schemeClr val="accent2"/>
          </a:solidFill>
          <a:ln w="76200" cap="sq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V="1">
            <a:off x="4989085" y="3930162"/>
            <a:ext cx="198374" cy="280072"/>
          </a:xfrm>
          <a:prstGeom prst="straightConnector1">
            <a:avLst/>
          </a:prstGeom>
          <a:solidFill>
            <a:schemeClr val="accent2"/>
          </a:solidFill>
          <a:ln w="76200" cap="sq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 flipV="1">
            <a:off x="5258195" y="3712126"/>
            <a:ext cx="207645" cy="279582"/>
          </a:xfrm>
          <a:prstGeom prst="straightConnector1">
            <a:avLst/>
          </a:prstGeom>
          <a:solidFill>
            <a:schemeClr val="accent2"/>
          </a:solidFill>
          <a:ln w="76200" cap="sq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4602711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err="1" smtClean="0"/>
              <a:t>GaN</a:t>
            </a:r>
            <a:r>
              <a:rPr lang="en-GB" sz="2000" dirty="0" smtClean="0"/>
              <a:t> Thermal Cell Model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71792" y="1311461"/>
            <a:ext cx="226696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 “SDD” Model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325" t="18777" r="7476" b="9085"/>
          <a:stretch/>
        </p:blipFill>
        <p:spPr>
          <a:xfrm>
            <a:off x="167054" y="1711571"/>
            <a:ext cx="8818554" cy="46804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95584" y="1133425"/>
            <a:ext cx="287008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 &amp; AWR Kit Models</a:t>
            </a:r>
          </a:p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Are coded in Verilog-A 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3529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Silicon Thermal Cell Model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71792" y="1311461"/>
            <a:ext cx="226696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 “SDD” Model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6593" t="14053" r="11319" b="6723"/>
          <a:stretch/>
        </p:blipFill>
        <p:spPr>
          <a:xfrm>
            <a:off x="852853" y="1711571"/>
            <a:ext cx="7543800" cy="5013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95584" y="1133425"/>
            <a:ext cx="287008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 &amp; AWR Kit Models</a:t>
            </a:r>
          </a:p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Are coded in Verilog-A 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58949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Silicon Thermal Cell Model (fit versus NIST Data)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97" y="1705707"/>
            <a:ext cx="4346922" cy="36544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966" y="1705707"/>
            <a:ext cx="4346922" cy="36544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8930" y="1161991"/>
            <a:ext cx="370646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Thermal Conductivity of Silicon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22168" y="1161991"/>
            <a:ext cx="387798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Specific Heat Capacity of Silicon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8962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Gold Thermal Cell Model (specific heat capacity only)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71792" y="1311461"/>
            <a:ext cx="226696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 “SDD” Model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831" t="36781" r="6751" b="29358"/>
          <a:stretch/>
        </p:blipFill>
        <p:spPr>
          <a:xfrm>
            <a:off x="35825" y="2031023"/>
            <a:ext cx="9084606" cy="22772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95584" y="1133425"/>
            <a:ext cx="287008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 &amp; AWR Kit Models</a:t>
            </a:r>
          </a:p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Are coded in Verilog-A 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48784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375" y="1034654"/>
            <a:ext cx="6574532" cy="5527245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Gold </a:t>
            </a:r>
            <a:r>
              <a:rPr lang="en-GB" sz="2000" dirty="0"/>
              <a:t>Thermal Cell Model (fit versus NIST Data)</a:t>
            </a:r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199697013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Jackal Model Use (for multi-finger transistor cells)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5275" t="11145" r="15385" b="20897"/>
          <a:stretch/>
        </p:blipFill>
        <p:spPr>
          <a:xfrm>
            <a:off x="1679330" y="1011117"/>
            <a:ext cx="5539154" cy="57867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3914" y="1011117"/>
            <a:ext cx="4060727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Must add extrinsic elements</a:t>
            </a:r>
          </a:p>
          <a:p>
            <a:pPr algn="ctr">
              <a:buFontTx/>
              <a:buNone/>
            </a:pPr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 smtClean="0">
                <a:solidFill>
                  <a:srgbClr val="FF0000"/>
                </a:solidFill>
              </a:rPr>
              <a:t>o intrinsic Jackal </a:t>
            </a:r>
            <a:r>
              <a:rPr lang="en-US" sz="2000" dirty="0" err="1" smtClean="0">
                <a:solidFill>
                  <a:srgbClr val="FF0000"/>
                </a:solidFill>
              </a:rPr>
              <a:t>subcircuit</a:t>
            </a:r>
            <a:r>
              <a:rPr lang="en-US" sz="2000" dirty="0" smtClean="0">
                <a:solidFill>
                  <a:srgbClr val="FF0000"/>
                </a:solidFill>
              </a:rPr>
              <a:t> model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33911" y="1518948"/>
            <a:ext cx="41229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1600" dirty="0" err="1" smtClean="0">
                <a:solidFill>
                  <a:srgbClr val="FF0000"/>
                </a:solidFill>
              </a:rPr>
              <a:t>Ld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39521" y="3345625"/>
            <a:ext cx="40107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1600" dirty="0" err="1" smtClean="0">
                <a:solidFill>
                  <a:srgbClr val="FF0000"/>
                </a:solidFill>
              </a:rPr>
              <a:t>Ls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820" y="2044933"/>
            <a:ext cx="85632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1600" dirty="0" err="1" smtClean="0">
                <a:solidFill>
                  <a:srgbClr val="FF0000"/>
                </a:solidFill>
              </a:rPr>
              <a:t>Lg</a:t>
            </a:r>
            <a:r>
              <a:rPr lang="en-US" sz="1600" dirty="0" smtClean="0">
                <a:solidFill>
                  <a:srgbClr val="FF0000"/>
                </a:solidFill>
              </a:rPr>
              <a:t> &amp; </a:t>
            </a:r>
            <a:r>
              <a:rPr lang="en-US" sz="1600" dirty="0" err="1" smtClean="0">
                <a:solidFill>
                  <a:srgbClr val="FF0000"/>
                </a:solidFill>
              </a:rPr>
              <a:t>Ri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95934" y="4216781"/>
            <a:ext cx="158729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1600" dirty="0">
                <a:solidFill>
                  <a:srgbClr val="FF0000"/>
                </a:solidFill>
              </a:rPr>
              <a:t>d</a:t>
            </a:r>
            <a:r>
              <a:rPr lang="en-US" sz="1600" dirty="0" smtClean="0">
                <a:solidFill>
                  <a:srgbClr val="FF0000"/>
                </a:solidFill>
              </a:rPr>
              <a:t>ie attach</a:t>
            </a:r>
          </a:p>
          <a:p>
            <a:pPr algn="ctr">
              <a:buFontTx/>
              <a:buNone/>
            </a:pPr>
            <a:r>
              <a:rPr lang="en-US" sz="1600" dirty="0">
                <a:solidFill>
                  <a:srgbClr val="FF0000"/>
                </a:solidFill>
              </a:rPr>
              <a:t>a</a:t>
            </a:r>
            <a:r>
              <a:rPr lang="en-US" sz="1600" dirty="0" smtClean="0">
                <a:solidFill>
                  <a:srgbClr val="FF0000"/>
                </a:solidFill>
              </a:rPr>
              <a:t>nd package</a:t>
            </a:r>
          </a:p>
          <a:p>
            <a:pPr algn="ctr">
              <a:buFontTx/>
              <a:buNone/>
            </a:pPr>
            <a:r>
              <a:rPr lang="en-US" sz="1600" dirty="0">
                <a:solidFill>
                  <a:srgbClr val="FF0000"/>
                </a:solidFill>
              </a:rPr>
              <a:t>t</a:t>
            </a:r>
            <a:r>
              <a:rPr lang="en-US" sz="1600" dirty="0" smtClean="0">
                <a:solidFill>
                  <a:srgbClr val="FF0000"/>
                </a:solidFill>
              </a:rPr>
              <a:t>hermal models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52357" y="4756803"/>
            <a:ext cx="2589170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1600" dirty="0">
                <a:solidFill>
                  <a:srgbClr val="FF0000"/>
                </a:solidFill>
              </a:rPr>
              <a:t>u</a:t>
            </a:r>
            <a:r>
              <a:rPr lang="en-US" sz="1600" dirty="0" smtClean="0">
                <a:solidFill>
                  <a:srgbClr val="FF0000"/>
                </a:solidFill>
              </a:rPr>
              <a:t>se VCVS so AWR</a:t>
            </a:r>
          </a:p>
          <a:p>
            <a:pPr algn="ctr">
              <a:buFontTx/>
              <a:buNone/>
            </a:pPr>
            <a:r>
              <a:rPr lang="en-US" sz="1600" dirty="0">
                <a:solidFill>
                  <a:srgbClr val="FF0000"/>
                </a:solidFill>
              </a:rPr>
              <a:t>g</a:t>
            </a:r>
            <a:r>
              <a:rPr lang="en-US" sz="1600" dirty="0" smtClean="0">
                <a:solidFill>
                  <a:srgbClr val="FF0000"/>
                </a:solidFill>
              </a:rPr>
              <a:t>ets PAE calculation</a:t>
            </a:r>
          </a:p>
          <a:p>
            <a:pPr algn="ctr">
              <a:buFontTx/>
              <a:buNone/>
            </a:pPr>
            <a:r>
              <a:rPr lang="en-US" sz="1600" dirty="0">
                <a:solidFill>
                  <a:srgbClr val="FF0000"/>
                </a:solidFill>
              </a:rPr>
              <a:t>c</a:t>
            </a:r>
            <a:r>
              <a:rPr lang="en-US" sz="1600" dirty="0" smtClean="0">
                <a:solidFill>
                  <a:srgbClr val="FF0000"/>
                </a:solidFill>
              </a:rPr>
              <a:t>orrect (source power = 0)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0723" y="5722600"/>
            <a:ext cx="239200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1600" dirty="0" err="1" smtClean="0">
                <a:solidFill>
                  <a:srgbClr val="FF0000"/>
                </a:solidFill>
              </a:rPr>
              <a:t>Tbase</a:t>
            </a:r>
            <a:r>
              <a:rPr lang="en-US" sz="1600" dirty="0" smtClean="0">
                <a:solidFill>
                  <a:srgbClr val="FF0000"/>
                </a:solidFill>
              </a:rPr>
              <a:t> = baseplate temp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3987695" y="5172301"/>
            <a:ext cx="1059090" cy="542103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866292" y="5191862"/>
            <a:ext cx="39305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1200" dirty="0" err="1" smtClean="0">
                <a:solidFill>
                  <a:srgbClr val="FF0000"/>
                </a:solidFill>
              </a:rPr>
              <a:t>i</a:t>
            </a:r>
            <a:r>
              <a:rPr lang="en-US" sz="1200" dirty="0" smtClean="0">
                <a:solidFill>
                  <a:srgbClr val="FF0000"/>
                </a:solidFill>
              </a:rPr>
              <a:t>=0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>
            <a:off x="2866292" y="5468861"/>
            <a:ext cx="523289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1589211" y="3007071"/>
            <a:ext cx="165891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1600" dirty="0">
                <a:solidFill>
                  <a:srgbClr val="FF0000"/>
                </a:solidFill>
              </a:rPr>
              <a:t>p</a:t>
            </a:r>
            <a:r>
              <a:rPr lang="en-US" sz="1600" dirty="0" smtClean="0">
                <a:solidFill>
                  <a:srgbClr val="FF0000"/>
                </a:solidFill>
              </a:rPr>
              <a:t>ort voltage = </a:t>
            </a:r>
            <a:r>
              <a:rPr lang="en-US" sz="1600" dirty="0" err="1" smtClean="0">
                <a:solidFill>
                  <a:srgbClr val="FF0000"/>
                </a:solidFill>
              </a:rPr>
              <a:t>Tj</a:t>
            </a: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59383" y="2786701"/>
            <a:ext cx="68320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1200" dirty="0" err="1" smtClean="0">
                <a:solidFill>
                  <a:srgbClr val="FF0000"/>
                </a:solidFill>
              </a:rPr>
              <a:t>i</a:t>
            </a:r>
            <a:r>
              <a:rPr lang="en-US" sz="1200" dirty="0" smtClean="0">
                <a:solidFill>
                  <a:srgbClr val="FF0000"/>
                </a:solidFill>
              </a:rPr>
              <a:t>=</a:t>
            </a:r>
            <a:r>
              <a:rPr lang="en-US" sz="1200" dirty="0" err="1" smtClean="0">
                <a:solidFill>
                  <a:srgbClr val="FF0000"/>
                </a:solidFill>
              </a:rPr>
              <a:t>Pdiss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4514602" y="2798615"/>
            <a:ext cx="1319" cy="338554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206276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03" y="1229646"/>
            <a:ext cx="7205761" cy="5487678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Jackal Model Verification (DC IV’s -40</a:t>
            </a:r>
            <a:r>
              <a:rPr lang="en-GB" sz="2000" baseline="30000" dirty="0" smtClean="0"/>
              <a:t>o</a:t>
            </a:r>
            <a:r>
              <a:rPr lang="en-GB" sz="2000" dirty="0" smtClean="0"/>
              <a:t>C baseplate)</a:t>
            </a:r>
            <a:br>
              <a:rPr lang="en-GB" sz="2000" dirty="0" smtClean="0"/>
            </a:br>
            <a:r>
              <a:rPr lang="en-GB" sz="2000" dirty="0"/>
              <a:t>GCS 0.4</a:t>
            </a:r>
            <a:r>
              <a:rPr lang="en-GB" sz="2000" dirty="0">
                <a:latin typeface="Symbol" panose="05050102010706020507" pitchFamily="18" charset="2"/>
              </a:rPr>
              <a:t>m</a:t>
            </a:r>
            <a:r>
              <a:rPr lang="en-GB" sz="2000" dirty="0"/>
              <a:t>m </a:t>
            </a:r>
            <a:r>
              <a:rPr lang="en-GB" sz="2000" dirty="0" err="1"/>
              <a:t>GaN</a:t>
            </a:r>
            <a:r>
              <a:rPr lang="en-GB" sz="2000" dirty="0"/>
              <a:t> on Silicon 2x200</a:t>
            </a:r>
            <a:r>
              <a:rPr lang="en-GB" sz="2000" dirty="0">
                <a:latin typeface="Symbol" panose="05050102010706020507" pitchFamily="18" charset="2"/>
              </a:rPr>
              <a:t>m</a:t>
            </a:r>
            <a:r>
              <a:rPr lang="en-GB" sz="2000" dirty="0"/>
              <a:t>m 28v HEMT</a:t>
            </a:r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336381489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Jackal Model Verification (DC IV’s 0</a:t>
            </a:r>
            <a:r>
              <a:rPr lang="en-GB" sz="2000" baseline="30000" dirty="0" smtClean="0"/>
              <a:t>o</a:t>
            </a:r>
            <a:r>
              <a:rPr lang="en-GB" sz="2000" dirty="0" smtClean="0"/>
              <a:t>C baseplate)</a:t>
            </a:r>
            <a:br>
              <a:rPr lang="en-GB" sz="2000" dirty="0" smtClean="0"/>
            </a:br>
            <a:r>
              <a:rPr lang="en-GB" sz="2000" dirty="0"/>
              <a:t>GCS 0.4</a:t>
            </a:r>
            <a:r>
              <a:rPr lang="en-GB" sz="2000" dirty="0">
                <a:latin typeface="Symbol" panose="05050102010706020507" pitchFamily="18" charset="2"/>
              </a:rPr>
              <a:t>m</a:t>
            </a:r>
            <a:r>
              <a:rPr lang="en-GB" sz="2000" dirty="0"/>
              <a:t>m </a:t>
            </a:r>
            <a:r>
              <a:rPr lang="en-GB" sz="2000" dirty="0" err="1"/>
              <a:t>GaN</a:t>
            </a:r>
            <a:r>
              <a:rPr lang="en-GB" sz="2000" dirty="0"/>
              <a:t> on Silicon 2x200</a:t>
            </a:r>
            <a:r>
              <a:rPr lang="en-GB" sz="2000" dirty="0">
                <a:latin typeface="Symbol" panose="05050102010706020507" pitchFamily="18" charset="2"/>
              </a:rPr>
              <a:t>m</a:t>
            </a:r>
            <a:r>
              <a:rPr lang="en-GB" sz="2000" dirty="0"/>
              <a:t>m 28v HEMT</a:t>
            </a:r>
            <a:endParaRPr lang="en-GB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03" y="1229646"/>
            <a:ext cx="7205761" cy="548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4432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03" y="1229646"/>
            <a:ext cx="7205761" cy="5487678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Jackal Model Verification (DC IV’s 25</a:t>
            </a:r>
            <a:r>
              <a:rPr lang="en-GB" sz="2000" baseline="30000" dirty="0" smtClean="0"/>
              <a:t>o</a:t>
            </a:r>
            <a:r>
              <a:rPr lang="en-GB" sz="2000" dirty="0" smtClean="0"/>
              <a:t>C baseplate)</a:t>
            </a:r>
            <a:br>
              <a:rPr lang="en-GB" sz="2000" dirty="0" smtClean="0"/>
            </a:br>
            <a:r>
              <a:rPr lang="en-GB" sz="2000" dirty="0"/>
              <a:t>GCS 0.4</a:t>
            </a:r>
            <a:r>
              <a:rPr lang="en-GB" sz="2000" dirty="0">
                <a:latin typeface="Symbol" panose="05050102010706020507" pitchFamily="18" charset="2"/>
              </a:rPr>
              <a:t>m</a:t>
            </a:r>
            <a:r>
              <a:rPr lang="en-GB" sz="2000" dirty="0"/>
              <a:t>m </a:t>
            </a:r>
            <a:r>
              <a:rPr lang="en-GB" sz="2000" dirty="0" err="1"/>
              <a:t>GaN</a:t>
            </a:r>
            <a:r>
              <a:rPr lang="en-GB" sz="2000" dirty="0"/>
              <a:t> on Silicon 2x200</a:t>
            </a:r>
            <a:r>
              <a:rPr lang="en-GB" sz="2000" dirty="0">
                <a:latin typeface="Symbol" panose="05050102010706020507" pitchFamily="18" charset="2"/>
              </a:rPr>
              <a:t>m</a:t>
            </a:r>
            <a:r>
              <a:rPr lang="en-GB" sz="2000" dirty="0"/>
              <a:t>m 28v HEMT</a:t>
            </a:r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72853015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02" y="1229646"/>
            <a:ext cx="7205761" cy="5487678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Jackal Model Verification (DC IV’s 50</a:t>
            </a:r>
            <a:r>
              <a:rPr lang="en-GB" sz="2000" baseline="30000" dirty="0" smtClean="0"/>
              <a:t>o</a:t>
            </a:r>
            <a:r>
              <a:rPr lang="en-GB" sz="2000" dirty="0" smtClean="0"/>
              <a:t>C baseplate)</a:t>
            </a:r>
            <a:br>
              <a:rPr lang="en-GB" sz="2000" dirty="0" smtClean="0"/>
            </a:br>
            <a:r>
              <a:rPr lang="en-GB" sz="2000" dirty="0"/>
              <a:t>GCS 0.4</a:t>
            </a:r>
            <a:r>
              <a:rPr lang="en-GB" sz="2000" dirty="0">
                <a:latin typeface="Symbol" panose="05050102010706020507" pitchFamily="18" charset="2"/>
              </a:rPr>
              <a:t>m</a:t>
            </a:r>
            <a:r>
              <a:rPr lang="en-GB" sz="2000" dirty="0"/>
              <a:t>m </a:t>
            </a:r>
            <a:r>
              <a:rPr lang="en-GB" sz="2000" dirty="0" err="1"/>
              <a:t>GaN</a:t>
            </a:r>
            <a:r>
              <a:rPr lang="en-GB" sz="2000" dirty="0"/>
              <a:t> on Silicon 2x200</a:t>
            </a:r>
            <a:r>
              <a:rPr lang="en-GB" sz="2000" dirty="0">
                <a:latin typeface="Symbol" panose="05050102010706020507" pitchFamily="18" charset="2"/>
              </a:rPr>
              <a:t>m</a:t>
            </a:r>
            <a:r>
              <a:rPr lang="en-GB" sz="2000" dirty="0"/>
              <a:t>m 28v HEMT</a:t>
            </a:r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339988985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WIN </a:t>
            </a:r>
            <a:r>
              <a:rPr lang="en-GB" sz="2000" dirty="0" smtClean="0"/>
              <a:t>0.4</a:t>
            </a:r>
            <a:r>
              <a:rPr lang="en-GB" sz="2000" dirty="0" smtClean="0">
                <a:latin typeface="Symbol" panose="05050102010706020507" pitchFamily="18" charset="2"/>
              </a:rPr>
              <a:t>m</a:t>
            </a:r>
            <a:r>
              <a:rPr lang="en-GB" sz="2000" dirty="0" smtClean="0"/>
              <a:t>m GaN on Silicon </a:t>
            </a:r>
            <a:r>
              <a:rPr lang="en-GB" sz="2000" dirty="0"/>
              <a:t>6</a:t>
            </a:r>
            <a:r>
              <a:rPr lang="en-GB" sz="2000" dirty="0" smtClean="0"/>
              <a:t>x170</a:t>
            </a:r>
            <a:r>
              <a:rPr lang="en-GB" sz="2000" dirty="0" smtClean="0">
                <a:latin typeface="Symbol" panose="05050102010706020507" pitchFamily="18" charset="2"/>
              </a:rPr>
              <a:t>m</a:t>
            </a:r>
            <a:r>
              <a:rPr lang="en-GB" sz="2000" dirty="0" smtClean="0"/>
              <a:t>m 50v FET</a:t>
            </a:r>
            <a:br>
              <a:rPr lang="en-GB" sz="2000" dirty="0" smtClean="0"/>
            </a:br>
            <a:r>
              <a:rPr lang="en-GB" sz="2000" dirty="0" smtClean="0"/>
              <a:t>Measurement </a:t>
            </a:r>
            <a:r>
              <a:rPr lang="en-GB" sz="2000" dirty="0" smtClean="0"/>
              <a:t>Reference Planes</a:t>
            </a:r>
            <a:endParaRPr lang="en-GB" sz="2000" dirty="0" smtClean="0"/>
          </a:p>
        </p:txBody>
      </p:sp>
      <p:sp>
        <p:nvSpPr>
          <p:cNvPr id="14" name="TextBox 13"/>
          <p:cNvSpPr txBox="1"/>
          <p:nvPr/>
        </p:nvSpPr>
        <p:spPr>
          <a:xfrm rot="1100017">
            <a:off x="3686362" y="3139360"/>
            <a:ext cx="13276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ADD slide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50072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02" y="1229646"/>
            <a:ext cx="7205761" cy="5487678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Jackal Model Verification (DC IV’s 100</a:t>
            </a:r>
            <a:r>
              <a:rPr lang="en-GB" sz="2000" baseline="30000" dirty="0" smtClean="0"/>
              <a:t>o</a:t>
            </a:r>
            <a:r>
              <a:rPr lang="en-GB" sz="2000" dirty="0" smtClean="0"/>
              <a:t>C baseplate)</a:t>
            </a:r>
            <a:br>
              <a:rPr lang="en-GB" sz="2000" dirty="0" smtClean="0"/>
            </a:br>
            <a:r>
              <a:rPr lang="en-GB" sz="2000" dirty="0"/>
              <a:t>GCS 0.4</a:t>
            </a:r>
            <a:r>
              <a:rPr lang="en-GB" sz="2000" dirty="0">
                <a:latin typeface="Symbol" panose="05050102010706020507" pitchFamily="18" charset="2"/>
              </a:rPr>
              <a:t>m</a:t>
            </a:r>
            <a:r>
              <a:rPr lang="en-GB" sz="2000" dirty="0"/>
              <a:t>m </a:t>
            </a:r>
            <a:r>
              <a:rPr lang="en-GB" sz="2000" dirty="0" err="1"/>
              <a:t>GaN</a:t>
            </a:r>
            <a:r>
              <a:rPr lang="en-GB" sz="2000" dirty="0"/>
              <a:t> on Silicon 2x200</a:t>
            </a:r>
            <a:r>
              <a:rPr lang="en-GB" sz="2000" dirty="0">
                <a:latin typeface="Symbol" panose="05050102010706020507" pitchFamily="18" charset="2"/>
              </a:rPr>
              <a:t>m</a:t>
            </a:r>
            <a:r>
              <a:rPr lang="en-GB" sz="2000" dirty="0"/>
              <a:t>m 28v HEMT</a:t>
            </a:r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81702424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0110" t="13325" r="14725" b="5815"/>
          <a:stretch/>
        </p:blipFill>
        <p:spPr>
          <a:xfrm>
            <a:off x="791307" y="1232330"/>
            <a:ext cx="7423690" cy="5570898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8" y="227013"/>
            <a:ext cx="8436709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Jackal Model Verification (S-parameters 25</a:t>
            </a:r>
            <a:r>
              <a:rPr lang="en-GB" sz="2000" baseline="30000" dirty="0" smtClean="0"/>
              <a:t>o</a:t>
            </a:r>
            <a:r>
              <a:rPr lang="en-GB" sz="2000" dirty="0" smtClean="0"/>
              <a:t>C baseplate)</a:t>
            </a:r>
            <a:br>
              <a:rPr lang="en-GB" sz="2000" dirty="0" smtClean="0"/>
            </a:br>
            <a:r>
              <a:rPr lang="en-GB" sz="2000" dirty="0"/>
              <a:t>GCS 0.4</a:t>
            </a:r>
            <a:r>
              <a:rPr lang="en-GB" sz="2000" dirty="0">
                <a:latin typeface="Symbol" panose="05050102010706020507" pitchFamily="18" charset="2"/>
              </a:rPr>
              <a:t>m</a:t>
            </a:r>
            <a:r>
              <a:rPr lang="en-GB" sz="2000" dirty="0"/>
              <a:t>m </a:t>
            </a:r>
            <a:r>
              <a:rPr lang="en-GB" sz="2000" dirty="0" err="1"/>
              <a:t>GaN</a:t>
            </a:r>
            <a:r>
              <a:rPr lang="en-GB" sz="2000" dirty="0"/>
              <a:t> on Silicon 2x200</a:t>
            </a:r>
            <a:r>
              <a:rPr lang="en-GB" sz="2000" dirty="0">
                <a:latin typeface="Symbol" panose="05050102010706020507" pitchFamily="18" charset="2"/>
              </a:rPr>
              <a:t>m</a:t>
            </a:r>
            <a:r>
              <a:rPr lang="en-GB" sz="2000" dirty="0"/>
              <a:t>m 28v </a:t>
            </a:r>
            <a:r>
              <a:rPr lang="en-GB" sz="2000" dirty="0" smtClean="0"/>
              <a:t>HEMT (</a:t>
            </a:r>
            <a:r>
              <a:rPr lang="en-GB" sz="2000" dirty="0" err="1" smtClean="0"/>
              <a:t>Vds</a:t>
            </a:r>
            <a:r>
              <a:rPr lang="en-GB" sz="2000" dirty="0" smtClean="0"/>
              <a:t>=30v Ids=20mA)</a:t>
            </a:r>
          </a:p>
        </p:txBody>
      </p:sp>
    </p:spTree>
    <p:extLst>
      <p:ext uri="{BB962C8B-B14F-4D97-AF65-F5344CB8AC3E}">
        <p14:creationId xmlns:p14="http://schemas.microsoft.com/office/powerpoint/2010/main" val="400140174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8" y="227013"/>
            <a:ext cx="8436709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Jackal Model Verification (S-parameters 25</a:t>
            </a:r>
            <a:r>
              <a:rPr lang="en-GB" sz="2000" baseline="30000" dirty="0" smtClean="0"/>
              <a:t>o</a:t>
            </a:r>
            <a:r>
              <a:rPr lang="en-GB" sz="2000" dirty="0" smtClean="0"/>
              <a:t>C baseplate)</a:t>
            </a:r>
            <a:br>
              <a:rPr lang="en-GB" sz="2000" dirty="0" smtClean="0"/>
            </a:br>
            <a:r>
              <a:rPr lang="en-GB" sz="2000" dirty="0"/>
              <a:t>GCS 0.4</a:t>
            </a:r>
            <a:r>
              <a:rPr lang="en-GB" sz="2000" dirty="0">
                <a:latin typeface="Symbol" panose="05050102010706020507" pitchFamily="18" charset="2"/>
              </a:rPr>
              <a:t>m</a:t>
            </a:r>
            <a:r>
              <a:rPr lang="en-GB" sz="2000" dirty="0"/>
              <a:t>m </a:t>
            </a:r>
            <a:r>
              <a:rPr lang="en-GB" sz="2000" dirty="0" err="1"/>
              <a:t>GaN</a:t>
            </a:r>
            <a:r>
              <a:rPr lang="en-GB" sz="2000" dirty="0"/>
              <a:t> on Silicon 2x200</a:t>
            </a:r>
            <a:r>
              <a:rPr lang="en-GB" sz="2000" dirty="0">
                <a:latin typeface="Symbol" panose="05050102010706020507" pitchFamily="18" charset="2"/>
              </a:rPr>
              <a:t>m</a:t>
            </a:r>
            <a:r>
              <a:rPr lang="en-GB" sz="2000" dirty="0"/>
              <a:t>m 28v </a:t>
            </a:r>
            <a:r>
              <a:rPr lang="en-GB" sz="2000" dirty="0" smtClean="0"/>
              <a:t>HEMT (</a:t>
            </a:r>
            <a:r>
              <a:rPr lang="en-GB" sz="2000" dirty="0" err="1" smtClean="0"/>
              <a:t>Vds</a:t>
            </a:r>
            <a:r>
              <a:rPr lang="en-GB" sz="2000" dirty="0" smtClean="0"/>
              <a:t>=30v Ids=20mA)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08" y="1559943"/>
            <a:ext cx="7764065" cy="4845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34300" y="1232330"/>
            <a:ext cx="62247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S11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0484" y="1232330"/>
            <a:ext cx="64152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S21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34300" y="3819108"/>
            <a:ext cx="64152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S12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90484" y="3819108"/>
            <a:ext cx="64152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S22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97752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7" y="1551154"/>
            <a:ext cx="7764065" cy="4845944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8" y="227013"/>
            <a:ext cx="8436709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Jackal Model Verification (S-parameters 25</a:t>
            </a:r>
            <a:r>
              <a:rPr lang="en-GB" sz="2000" baseline="30000" dirty="0" smtClean="0"/>
              <a:t>o</a:t>
            </a:r>
            <a:r>
              <a:rPr lang="en-GB" sz="2000" dirty="0" smtClean="0"/>
              <a:t>C baseplate)</a:t>
            </a:r>
            <a:br>
              <a:rPr lang="en-GB" sz="2000" dirty="0" smtClean="0"/>
            </a:br>
            <a:r>
              <a:rPr lang="en-GB" sz="2000" dirty="0"/>
              <a:t>GCS 0.4</a:t>
            </a:r>
            <a:r>
              <a:rPr lang="en-GB" sz="2000" dirty="0">
                <a:latin typeface="Symbol" panose="05050102010706020507" pitchFamily="18" charset="2"/>
              </a:rPr>
              <a:t>m</a:t>
            </a:r>
            <a:r>
              <a:rPr lang="en-GB" sz="2000" dirty="0"/>
              <a:t>m </a:t>
            </a:r>
            <a:r>
              <a:rPr lang="en-GB" sz="2000" dirty="0" err="1"/>
              <a:t>GaN</a:t>
            </a:r>
            <a:r>
              <a:rPr lang="en-GB" sz="2000" dirty="0"/>
              <a:t> on Silicon 2x200</a:t>
            </a:r>
            <a:r>
              <a:rPr lang="en-GB" sz="2000" dirty="0">
                <a:latin typeface="Symbol" panose="05050102010706020507" pitchFamily="18" charset="2"/>
              </a:rPr>
              <a:t>m</a:t>
            </a:r>
            <a:r>
              <a:rPr lang="en-GB" sz="2000" dirty="0"/>
              <a:t>m </a:t>
            </a:r>
            <a:r>
              <a:rPr lang="en-GB" sz="2000" dirty="0" smtClean="0"/>
              <a:t>50v HEMT (</a:t>
            </a:r>
            <a:r>
              <a:rPr lang="en-GB" sz="2000" dirty="0" err="1" smtClean="0"/>
              <a:t>Vds</a:t>
            </a:r>
            <a:r>
              <a:rPr lang="en-GB" sz="2000" dirty="0" smtClean="0"/>
              <a:t>=50v Ids=20mA)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34300" y="1232330"/>
            <a:ext cx="62247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S11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0484" y="1232330"/>
            <a:ext cx="64152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S21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34300" y="3819108"/>
            <a:ext cx="64152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S12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90484" y="3819108"/>
            <a:ext cx="64152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S22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95608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452" y="1490222"/>
            <a:ext cx="4039660" cy="27274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61" y="1484425"/>
            <a:ext cx="4039660" cy="2747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815" y="4331755"/>
            <a:ext cx="4124939" cy="2379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61" y="4331755"/>
            <a:ext cx="4124939" cy="2379059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8" y="227013"/>
            <a:ext cx="8436709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1GHz Pulsed S-</a:t>
            </a:r>
            <a:r>
              <a:rPr lang="en-GB" sz="2000" dirty="0" err="1" smtClean="0"/>
              <a:t>param</a:t>
            </a:r>
            <a:r>
              <a:rPr lang="en-GB" sz="2000" dirty="0" smtClean="0"/>
              <a:t> Extract (</a:t>
            </a:r>
            <a:r>
              <a:rPr lang="en-GB" sz="2000" dirty="0" err="1" smtClean="0"/>
              <a:t>Vdsq</a:t>
            </a:r>
            <a:r>
              <a:rPr lang="en-GB" sz="2000" dirty="0" smtClean="0"/>
              <a:t>=30v </a:t>
            </a:r>
            <a:r>
              <a:rPr lang="en-GB" sz="2000" dirty="0" err="1"/>
              <a:t>Vgsq</a:t>
            </a:r>
            <a:r>
              <a:rPr lang="en-GB" sz="2000" dirty="0"/>
              <a:t>=-3v</a:t>
            </a:r>
            <a:r>
              <a:rPr lang="en-GB" sz="2000" dirty="0" smtClean="0"/>
              <a:t>)</a:t>
            </a:r>
            <a:br>
              <a:rPr lang="en-GB" sz="2000" dirty="0" smtClean="0"/>
            </a:br>
            <a:r>
              <a:rPr lang="en-GB" sz="2000" dirty="0"/>
              <a:t>GCS 0.4</a:t>
            </a:r>
            <a:r>
              <a:rPr lang="en-GB" sz="2000" dirty="0">
                <a:latin typeface="Symbol" panose="05050102010706020507" pitchFamily="18" charset="2"/>
              </a:rPr>
              <a:t>m</a:t>
            </a:r>
            <a:r>
              <a:rPr lang="en-GB" sz="2000" dirty="0"/>
              <a:t>m </a:t>
            </a:r>
            <a:r>
              <a:rPr lang="en-GB" sz="2000" dirty="0" err="1"/>
              <a:t>GaN</a:t>
            </a:r>
            <a:r>
              <a:rPr lang="en-GB" sz="2000" dirty="0"/>
              <a:t> on Silicon 2x200</a:t>
            </a:r>
            <a:r>
              <a:rPr lang="en-GB" sz="2000" dirty="0">
                <a:latin typeface="Symbol" panose="05050102010706020507" pitchFamily="18" charset="2"/>
              </a:rPr>
              <a:t>m</a:t>
            </a:r>
            <a:r>
              <a:rPr lang="en-GB" sz="2000" dirty="0"/>
              <a:t>m </a:t>
            </a:r>
            <a:r>
              <a:rPr lang="en-GB" sz="2000" dirty="0" smtClean="0"/>
              <a:t>28v </a:t>
            </a:r>
            <a:r>
              <a:rPr lang="en-GB" sz="2000" dirty="0"/>
              <a:t>HEMT </a:t>
            </a:r>
            <a:r>
              <a:rPr lang="en-GB" sz="2000" dirty="0" err="1"/>
              <a:t>Tbase</a:t>
            </a:r>
            <a:r>
              <a:rPr lang="en-GB" sz="2000" dirty="0"/>
              <a:t>=25</a:t>
            </a:r>
            <a:r>
              <a:rPr lang="en-GB" sz="2000" baseline="30000" dirty="0"/>
              <a:t>o</a:t>
            </a:r>
            <a:r>
              <a:rPr lang="en-GB" sz="2000" dirty="0"/>
              <a:t>C</a:t>
            </a:r>
            <a:endParaRPr lang="en-GB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601357" y="1146543"/>
            <a:ext cx="168187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Jackal Model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41735" y="4188149"/>
            <a:ext cx="132440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Measured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36734" y="1181713"/>
            <a:ext cx="98135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pF/mm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48123" y="1149805"/>
            <a:ext cx="106631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err="1" smtClean="0">
                <a:solidFill>
                  <a:srgbClr val="FF0000"/>
                </a:solidFill>
              </a:rPr>
              <a:t>mS</a:t>
            </a:r>
            <a:r>
              <a:rPr lang="en-US" sz="2000" dirty="0" smtClean="0">
                <a:solidFill>
                  <a:srgbClr val="FF0000"/>
                </a:solidFill>
              </a:rPr>
              <a:t>/mm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85586" y="1656268"/>
            <a:ext cx="204895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1600" dirty="0" err="1" smtClean="0">
                <a:solidFill>
                  <a:srgbClr val="FF0000"/>
                </a:solidFill>
              </a:rPr>
              <a:t>Vgs_pulse</a:t>
            </a:r>
            <a:r>
              <a:rPr lang="en-US" sz="1600" dirty="0" smtClean="0">
                <a:solidFill>
                  <a:srgbClr val="FF0000"/>
                </a:solidFill>
              </a:rPr>
              <a:t>=-4v to 1v</a:t>
            </a:r>
          </a:p>
          <a:p>
            <a:pPr algn="ctr">
              <a:buFontTx/>
              <a:buNone/>
            </a:pPr>
            <a:r>
              <a:rPr lang="en-US" sz="1600" dirty="0" smtClean="0">
                <a:solidFill>
                  <a:srgbClr val="FF0000"/>
                </a:solidFill>
              </a:rPr>
              <a:t>0.25v steps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09650" y="4786760"/>
            <a:ext cx="204895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1600" dirty="0" err="1" smtClean="0">
                <a:solidFill>
                  <a:srgbClr val="FF0000"/>
                </a:solidFill>
              </a:rPr>
              <a:t>Vgs_pulse</a:t>
            </a:r>
            <a:r>
              <a:rPr lang="en-US" sz="1600" dirty="0" smtClean="0">
                <a:solidFill>
                  <a:srgbClr val="FF0000"/>
                </a:solidFill>
              </a:rPr>
              <a:t>=-4v to 1v</a:t>
            </a:r>
          </a:p>
          <a:p>
            <a:pPr algn="ctr">
              <a:buFontTx/>
              <a:buNone/>
            </a:pPr>
            <a:r>
              <a:rPr lang="en-US" sz="1600" dirty="0" smtClean="0">
                <a:solidFill>
                  <a:srgbClr val="FF0000"/>
                </a:solidFill>
              </a:rPr>
              <a:t>0.25v steps</a:t>
            </a:r>
          </a:p>
        </p:txBody>
      </p:sp>
    </p:spTree>
    <p:extLst>
      <p:ext uri="{BB962C8B-B14F-4D97-AF65-F5344CB8AC3E}">
        <p14:creationId xmlns:p14="http://schemas.microsoft.com/office/powerpoint/2010/main" val="356209199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335" y="1484424"/>
            <a:ext cx="4039660" cy="27274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18" y="1484425"/>
            <a:ext cx="4039660" cy="27274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815" y="4330386"/>
            <a:ext cx="4124939" cy="23804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663" y="4327646"/>
            <a:ext cx="4124939" cy="2383168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8" y="227013"/>
            <a:ext cx="8436709" cy="547687"/>
          </a:xfrm>
        </p:spPr>
        <p:txBody>
          <a:bodyPr/>
          <a:lstStyle/>
          <a:p>
            <a:pPr eaLnBrk="1" hangingPunct="1"/>
            <a:r>
              <a:rPr lang="en-GB" sz="2000" dirty="0"/>
              <a:t>1GHz Pulsed S-</a:t>
            </a:r>
            <a:r>
              <a:rPr lang="en-GB" sz="2000" dirty="0" err="1"/>
              <a:t>param</a:t>
            </a:r>
            <a:r>
              <a:rPr lang="en-GB" sz="2000" dirty="0"/>
              <a:t> Extract (</a:t>
            </a:r>
            <a:r>
              <a:rPr lang="en-GB" sz="2000" dirty="0" err="1" smtClean="0"/>
              <a:t>Vdsq</a:t>
            </a:r>
            <a:r>
              <a:rPr lang="en-GB" sz="2000" dirty="0" smtClean="0"/>
              <a:t>=30v </a:t>
            </a:r>
            <a:r>
              <a:rPr lang="en-GB" sz="2000" dirty="0" err="1"/>
              <a:t>Vgsq</a:t>
            </a:r>
            <a:r>
              <a:rPr lang="en-GB" sz="2000" dirty="0"/>
              <a:t>=-3v</a:t>
            </a:r>
            <a:r>
              <a:rPr lang="en-GB" sz="2000" dirty="0" smtClean="0"/>
              <a:t>)</a:t>
            </a:r>
            <a:br>
              <a:rPr lang="en-GB" sz="2000" dirty="0" smtClean="0"/>
            </a:br>
            <a:r>
              <a:rPr lang="en-GB" sz="2000" dirty="0" smtClean="0"/>
              <a:t>GCS </a:t>
            </a:r>
            <a:r>
              <a:rPr lang="en-GB" sz="2000" dirty="0"/>
              <a:t>0.4</a:t>
            </a:r>
            <a:r>
              <a:rPr lang="en-GB" sz="2000" dirty="0">
                <a:latin typeface="Symbol" panose="05050102010706020507" pitchFamily="18" charset="2"/>
              </a:rPr>
              <a:t>m</a:t>
            </a:r>
            <a:r>
              <a:rPr lang="en-GB" sz="2000" dirty="0"/>
              <a:t>m </a:t>
            </a:r>
            <a:r>
              <a:rPr lang="en-GB" sz="2000" dirty="0" err="1"/>
              <a:t>GaN</a:t>
            </a:r>
            <a:r>
              <a:rPr lang="en-GB" sz="2000" dirty="0"/>
              <a:t> on Silicon 2x200</a:t>
            </a:r>
            <a:r>
              <a:rPr lang="en-GB" sz="2000" dirty="0">
                <a:latin typeface="Symbol" panose="05050102010706020507" pitchFamily="18" charset="2"/>
              </a:rPr>
              <a:t>m</a:t>
            </a:r>
            <a:r>
              <a:rPr lang="en-GB" sz="2000" dirty="0"/>
              <a:t>m </a:t>
            </a:r>
            <a:r>
              <a:rPr lang="en-GB" sz="2000" dirty="0" smtClean="0"/>
              <a:t>28v </a:t>
            </a:r>
            <a:r>
              <a:rPr lang="en-GB" sz="2000" dirty="0"/>
              <a:t>HEMT </a:t>
            </a:r>
            <a:r>
              <a:rPr lang="en-GB" sz="2000" dirty="0" err="1"/>
              <a:t>Tbase</a:t>
            </a:r>
            <a:r>
              <a:rPr lang="en-GB" sz="2000" dirty="0"/>
              <a:t>=25</a:t>
            </a:r>
            <a:r>
              <a:rPr lang="en-GB" sz="2000" baseline="30000" dirty="0"/>
              <a:t>o</a:t>
            </a:r>
            <a:r>
              <a:rPr lang="en-GB" sz="2000" dirty="0"/>
              <a:t>C</a:t>
            </a:r>
            <a:endParaRPr lang="en-GB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841735" y="4188149"/>
            <a:ext cx="132440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Measured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6734" y="1181713"/>
            <a:ext cx="98135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pF/mm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48123" y="1149805"/>
            <a:ext cx="106631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err="1" smtClean="0">
                <a:solidFill>
                  <a:srgbClr val="FF0000"/>
                </a:solidFill>
              </a:rPr>
              <a:t>mS</a:t>
            </a:r>
            <a:r>
              <a:rPr lang="en-US" sz="2000" dirty="0" smtClean="0">
                <a:solidFill>
                  <a:srgbClr val="FF0000"/>
                </a:solidFill>
              </a:rPr>
              <a:t>/mm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01357" y="1146543"/>
            <a:ext cx="168187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Jackal Model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64498" y="1884534"/>
            <a:ext cx="204895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1600" dirty="0" err="1" smtClean="0">
                <a:solidFill>
                  <a:srgbClr val="FF0000"/>
                </a:solidFill>
              </a:rPr>
              <a:t>Vgs_pulse</a:t>
            </a:r>
            <a:r>
              <a:rPr lang="en-US" sz="1600" dirty="0" smtClean="0">
                <a:solidFill>
                  <a:srgbClr val="FF0000"/>
                </a:solidFill>
              </a:rPr>
              <a:t>=-4v to 1v</a:t>
            </a:r>
          </a:p>
          <a:p>
            <a:pPr algn="ctr">
              <a:buFontTx/>
              <a:buNone/>
            </a:pPr>
            <a:r>
              <a:rPr lang="en-US" sz="1600" dirty="0" smtClean="0">
                <a:solidFill>
                  <a:srgbClr val="FF0000"/>
                </a:solidFill>
              </a:rPr>
              <a:t>0.25v steps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88562" y="4947914"/>
            <a:ext cx="204895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1600" dirty="0" err="1" smtClean="0">
                <a:solidFill>
                  <a:srgbClr val="FF0000"/>
                </a:solidFill>
              </a:rPr>
              <a:t>Vgs_pulse</a:t>
            </a:r>
            <a:r>
              <a:rPr lang="en-US" sz="1600" dirty="0" smtClean="0">
                <a:solidFill>
                  <a:srgbClr val="FF0000"/>
                </a:solidFill>
              </a:rPr>
              <a:t>=-4v to 1v</a:t>
            </a:r>
          </a:p>
          <a:p>
            <a:pPr algn="ctr">
              <a:buFontTx/>
              <a:buNone/>
            </a:pPr>
            <a:r>
              <a:rPr lang="en-US" sz="1600" dirty="0" smtClean="0">
                <a:solidFill>
                  <a:srgbClr val="FF0000"/>
                </a:solidFill>
              </a:rPr>
              <a:t>0.25v steps</a:t>
            </a:r>
          </a:p>
        </p:txBody>
      </p:sp>
    </p:spTree>
    <p:extLst>
      <p:ext uri="{BB962C8B-B14F-4D97-AF65-F5344CB8AC3E}">
        <p14:creationId xmlns:p14="http://schemas.microsoft.com/office/powerpoint/2010/main" val="192917910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21" y="1481685"/>
            <a:ext cx="4039660" cy="27472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62" y="4327646"/>
            <a:ext cx="4124939" cy="2380428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8" y="227013"/>
            <a:ext cx="8436709" cy="547687"/>
          </a:xfrm>
        </p:spPr>
        <p:txBody>
          <a:bodyPr/>
          <a:lstStyle/>
          <a:p>
            <a:pPr eaLnBrk="1" hangingPunct="1"/>
            <a:r>
              <a:rPr lang="en-GB" sz="2000" dirty="0"/>
              <a:t>1GHz Pulsed S-</a:t>
            </a:r>
            <a:r>
              <a:rPr lang="en-GB" sz="2000" dirty="0" err="1"/>
              <a:t>param</a:t>
            </a:r>
            <a:r>
              <a:rPr lang="en-GB" sz="2000" dirty="0"/>
              <a:t> Extract (</a:t>
            </a:r>
            <a:r>
              <a:rPr lang="en-GB" sz="2000" dirty="0" err="1" smtClean="0"/>
              <a:t>Vdsq</a:t>
            </a:r>
            <a:r>
              <a:rPr lang="en-GB" sz="2000" dirty="0" smtClean="0"/>
              <a:t>=30v </a:t>
            </a:r>
            <a:r>
              <a:rPr lang="en-GB" sz="2000" dirty="0" err="1"/>
              <a:t>Vgsq</a:t>
            </a:r>
            <a:r>
              <a:rPr lang="en-GB" sz="2000" dirty="0"/>
              <a:t>=-3v</a:t>
            </a:r>
            <a:r>
              <a:rPr lang="en-GB" sz="2000" dirty="0" smtClean="0"/>
              <a:t>)</a:t>
            </a:r>
            <a:br>
              <a:rPr lang="en-GB" sz="2000" dirty="0" smtClean="0"/>
            </a:br>
            <a:r>
              <a:rPr lang="en-GB" sz="2000" dirty="0" smtClean="0"/>
              <a:t>GCS </a:t>
            </a:r>
            <a:r>
              <a:rPr lang="en-GB" sz="2000" dirty="0"/>
              <a:t>0.4</a:t>
            </a:r>
            <a:r>
              <a:rPr lang="en-GB" sz="2000" dirty="0">
                <a:latin typeface="Symbol" panose="05050102010706020507" pitchFamily="18" charset="2"/>
              </a:rPr>
              <a:t>m</a:t>
            </a:r>
            <a:r>
              <a:rPr lang="en-GB" sz="2000" dirty="0"/>
              <a:t>m </a:t>
            </a:r>
            <a:r>
              <a:rPr lang="en-GB" sz="2000" dirty="0" err="1"/>
              <a:t>GaN</a:t>
            </a:r>
            <a:r>
              <a:rPr lang="en-GB" sz="2000" dirty="0"/>
              <a:t> on Silicon 2x200</a:t>
            </a:r>
            <a:r>
              <a:rPr lang="en-GB" sz="2000" dirty="0">
                <a:latin typeface="Symbol" panose="05050102010706020507" pitchFamily="18" charset="2"/>
              </a:rPr>
              <a:t>m</a:t>
            </a:r>
            <a:r>
              <a:rPr lang="en-GB" sz="2000" dirty="0"/>
              <a:t>m </a:t>
            </a:r>
            <a:r>
              <a:rPr lang="en-GB" sz="2000" dirty="0" smtClean="0"/>
              <a:t>28v </a:t>
            </a:r>
            <a:r>
              <a:rPr lang="en-GB" sz="2000" dirty="0"/>
              <a:t>HEMT </a:t>
            </a:r>
            <a:r>
              <a:rPr lang="en-GB" sz="2000" dirty="0" err="1"/>
              <a:t>Tbase</a:t>
            </a:r>
            <a:r>
              <a:rPr lang="en-GB" sz="2000" dirty="0"/>
              <a:t>=25</a:t>
            </a:r>
            <a:r>
              <a:rPr lang="en-GB" sz="2000" baseline="30000" dirty="0"/>
              <a:t>o</a:t>
            </a:r>
            <a:r>
              <a:rPr lang="en-GB" sz="2000" dirty="0"/>
              <a:t>C</a:t>
            </a:r>
            <a:endParaRPr lang="en-GB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841735" y="4188149"/>
            <a:ext cx="132440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Measured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6734" y="1181713"/>
            <a:ext cx="98135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pF/mm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01357" y="1146543"/>
            <a:ext cx="168187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Jackal Model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52398" y="2136204"/>
            <a:ext cx="204895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1600" dirty="0" err="1" smtClean="0">
                <a:solidFill>
                  <a:srgbClr val="FF0000"/>
                </a:solidFill>
              </a:rPr>
              <a:t>Vgs_pulse</a:t>
            </a:r>
            <a:r>
              <a:rPr lang="en-US" sz="1600" dirty="0" smtClean="0">
                <a:solidFill>
                  <a:srgbClr val="FF0000"/>
                </a:solidFill>
              </a:rPr>
              <a:t>=-4v to 1v</a:t>
            </a:r>
          </a:p>
          <a:p>
            <a:pPr algn="ctr">
              <a:buFontTx/>
              <a:buNone/>
            </a:pPr>
            <a:r>
              <a:rPr lang="en-US" sz="1600" dirty="0" smtClean="0">
                <a:solidFill>
                  <a:srgbClr val="FF0000"/>
                </a:solidFill>
              </a:rPr>
              <a:t>0.25v steps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02933" y="5350585"/>
            <a:ext cx="204895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1600" dirty="0" err="1" smtClean="0">
                <a:solidFill>
                  <a:srgbClr val="FF0000"/>
                </a:solidFill>
              </a:rPr>
              <a:t>Vgs_pulse</a:t>
            </a:r>
            <a:r>
              <a:rPr lang="en-US" sz="1600" dirty="0" smtClean="0">
                <a:solidFill>
                  <a:srgbClr val="FF0000"/>
                </a:solidFill>
              </a:rPr>
              <a:t>=-4v to 1v</a:t>
            </a:r>
          </a:p>
          <a:p>
            <a:pPr algn="ctr">
              <a:buFontTx/>
              <a:buNone/>
            </a:pPr>
            <a:r>
              <a:rPr lang="en-US" sz="1600" dirty="0" smtClean="0">
                <a:solidFill>
                  <a:srgbClr val="FF0000"/>
                </a:solidFill>
              </a:rPr>
              <a:t>0.25v steps</a:t>
            </a:r>
          </a:p>
        </p:txBody>
      </p:sp>
    </p:spTree>
    <p:extLst>
      <p:ext uri="{BB962C8B-B14F-4D97-AF65-F5344CB8AC3E}">
        <p14:creationId xmlns:p14="http://schemas.microsoft.com/office/powerpoint/2010/main" val="35489629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0439" t="19130" r="25275" b="6484"/>
          <a:stretch/>
        </p:blipFill>
        <p:spPr>
          <a:xfrm>
            <a:off x="1684049" y="878278"/>
            <a:ext cx="5757723" cy="5900594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GCS 0.4</a:t>
            </a:r>
            <a:r>
              <a:rPr lang="en-GB" sz="2000" dirty="0" smtClean="0">
                <a:latin typeface="Symbol" panose="05050102010706020507" pitchFamily="18" charset="2"/>
              </a:rPr>
              <a:t>m</a:t>
            </a:r>
            <a:r>
              <a:rPr lang="en-GB" sz="2000" dirty="0" smtClean="0"/>
              <a:t>m </a:t>
            </a:r>
            <a:r>
              <a:rPr lang="en-GB" sz="2000" dirty="0" err="1" smtClean="0"/>
              <a:t>GaN</a:t>
            </a:r>
            <a:r>
              <a:rPr lang="en-GB" sz="2000" dirty="0" smtClean="0"/>
              <a:t> on Silicon 6x167</a:t>
            </a:r>
            <a:r>
              <a:rPr lang="en-GB" sz="2000" dirty="0" smtClean="0">
                <a:latin typeface="Symbol" panose="05050102010706020507" pitchFamily="18" charset="2"/>
              </a:rPr>
              <a:t>m</a:t>
            </a:r>
            <a:r>
              <a:rPr lang="en-GB" sz="2000" dirty="0" smtClean="0"/>
              <a:t>m 50v HEMT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58558" y="1261637"/>
            <a:ext cx="205216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50v GD5 Device</a:t>
            </a:r>
            <a:endParaRPr lang="en-US" sz="2000" dirty="0">
              <a:solidFill>
                <a:srgbClr val="FF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331645" y="2066192"/>
            <a:ext cx="501161" cy="3727939"/>
            <a:chOff x="2428359" y="1776045"/>
            <a:chExt cx="501161" cy="3727939"/>
          </a:xfrm>
        </p:grpSpPr>
        <p:sp>
          <p:nvSpPr>
            <p:cNvPr id="3" name="Bent Arrow 2"/>
            <p:cNvSpPr/>
            <p:nvPr/>
          </p:nvSpPr>
          <p:spPr bwMode="auto">
            <a:xfrm>
              <a:off x="2428359" y="1776045"/>
              <a:ext cx="501161" cy="3165231"/>
            </a:xfrm>
            <a:prstGeom prst="ben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9" name="Bent Arrow 8"/>
            <p:cNvSpPr/>
            <p:nvPr/>
          </p:nvSpPr>
          <p:spPr bwMode="auto">
            <a:xfrm>
              <a:off x="2428359" y="2338753"/>
              <a:ext cx="501161" cy="3165231"/>
            </a:xfrm>
            <a:prstGeom prst="ben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10800000" lon="0" rev="0"/>
              </a:camera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361452" y="2066192"/>
            <a:ext cx="501161" cy="3727939"/>
            <a:chOff x="6924159" y="1776045"/>
            <a:chExt cx="501161" cy="3727939"/>
          </a:xfrm>
        </p:grpSpPr>
        <p:sp>
          <p:nvSpPr>
            <p:cNvPr id="14" name="Bent Arrow 13"/>
            <p:cNvSpPr/>
            <p:nvPr/>
          </p:nvSpPr>
          <p:spPr bwMode="auto">
            <a:xfrm>
              <a:off x="6924159" y="1776045"/>
              <a:ext cx="501161" cy="3165231"/>
            </a:xfrm>
            <a:prstGeom prst="ben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5" name="Bent Arrow 14"/>
            <p:cNvSpPr/>
            <p:nvPr/>
          </p:nvSpPr>
          <p:spPr bwMode="auto">
            <a:xfrm>
              <a:off x="6924159" y="2338753"/>
              <a:ext cx="501161" cy="3165231"/>
            </a:xfrm>
            <a:prstGeom prst="ben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10800000" lon="10800000" rev="0"/>
              </a:camera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991909" y="3631221"/>
            <a:ext cx="79861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Drain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63304" y="3631221"/>
            <a:ext cx="73930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Gate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26436" y="5831410"/>
            <a:ext cx="131157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Ref Plane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56243" y="5831410"/>
            <a:ext cx="131157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Ref Plane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7814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8" y="227013"/>
            <a:ext cx="8436709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Jackal Model Verification (</a:t>
            </a:r>
            <a:r>
              <a:rPr lang="en-GB" sz="2000" dirty="0"/>
              <a:t>2.5GHz </a:t>
            </a:r>
            <a:r>
              <a:rPr lang="en-GB" sz="2000" dirty="0" err="1"/>
              <a:t>Loadpull</a:t>
            </a:r>
            <a:r>
              <a:rPr lang="en-GB" sz="2000" dirty="0"/>
              <a:t> 25</a:t>
            </a:r>
            <a:r>
              <a:rPr lang="en-GB" sz="2000" baseline="30000" dirty="0"/>
              <a:t>o</a:t>
            </a:r>
            <a:r>
              <a:rPr lang="en-GB" sz="2000" dirty="0"/>
              <a:t>C baseplate</a:t>
            </a:r>
            <a:r>
              <a:rPr lang="en-GB" sz="2000" dirty="0" smtClean="0"/>
              <a:t>)</a:t>
            </a:r>
            <a:br>
              <a:rPr lang="en-GB" sz="2000" dirty="0" smtClean="0"/>
            </a:br>
            <a:r>
              <a:rPr lang="en-GB" sz="2000" dirty="0"/>
              <a:t>GCS 0.4</a:t>
            </a:r>
            <a:r>
              <a:rPr lang="en-GB" sz="2000" dirty="0">
                <a:latin typeface="Symbol" panose="05050102010706020507" pitchFamily="18" charset="2"/>
              </a:rPr>
              <a:t>m</a:t>
            </a:r>
            <a:r>
              <a:rPr lang="en-GB" sz="2000" dirty="0"/>
              <a:t>m </a:t>
            </a:r>
            <a:r>
              <a:rPr lang="en-GB" sz="2000" dirty="0" err="1"/>
              <a:t>GaN</a:t>
            </a:r>
            <a:r>
              <a:rPr lang="en-GB" sz="2000" dirty="0"/>
              <a:t> on Silicon </a:t>
            </a:r>
            <a:r>
              <a:rPr lang="en-GB" sz="2000" dirty="0" smtClean="0"/>
              <a:t>6x167</a:t>
            </a:r>
            <a:r>
              <a:rPr lang="en-GB" sz="2000" dirty="0" smtClean="0">
                <a:latin typeface="Symbol" panose="05050102010706020507" pitchFamily="18" charset="2"/>
              </a:rPr>
              <a:t>m</a:t>
            </a:r>
            <a:r>
              <a:rPr lang="en-GB" sz="2000" dirty="0" smtClean="0"/>
              <a:t>m 50v HEMT (</a:t>
            </a:r>
            <a:r>
              <a:rPr lang="en-GB" sz="2000" dirty="0" err="1" smtClean="0"/>
              <a:t>Vds</a:t>
            </a:r>
            <a:r>
              <a:rPr lang="en-GB" sz="2000" dirty="0" smtClean="0"/>
              <a:t>=30v Ids=20mA)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285" t="16051" r="6813" b="8177"/>
          <a:stretch/>
        </p:blipFill>
        <p:spPr>
          <a:xfrm>
            <a:off x="469898" y="1441938"/>
            <a:ext cx="8220366" cy="47742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319" t="23864" r="4945" b="25621"/>
          <a:stretch/>
        </p:blipFill>
        <p:spPr>
          <a:xfrm>
            <a:off x="469898" y="4730262"/>
            <a:ext cx="4072858" cy="148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8840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4" y="2196238"/>
            <a:ext cx="9021983" cy="4274899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8" y="227013"/>
            <a:ext cx="8436709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Jackal Model Verification (2.5GHz </a:t>
            </a:r>
            <a:r>
              <a:rPr lang="en-GB" sz="2000" dirty="0" err="1" smtClean="0"/>
              <a:t>Loadpull</a:t>
            </a:r>
            <a:r>
              <a:rPr lang="en-GB" sz="2000" dirty="0" smtClean="0"/>
              <a:t> 25</a:t>
            </a:r>
            <a:r>
              <a:rPr lang="en-GB" sz="2000" baseline="30000" dirty="0" smtClean="0"/>
              <a:t>o</a:t>
            </a:r>
            <a:r>
              <a:rPr lang="en-GB" sz="2000" dirty="0" smtClean="0"/>
              <a:t>C baseplate)</a:t>
            </a:r>
            <a:br>
              <a:rPr lang="en-GB" sz="2000" dirty="0" smtClean="0"/>
            </a:br>
            <a:r>
              <a:rPr lang="en-GB" sz="2000" dirty="0"/>
              <a:t>GCS 0.4</a:t>
            </a:r>
            <a:r>
              <a:rPr lang="en-GB" sz="2000" dirty="0">
                <a:latin typeface="Symbol" panose="05050102010706020507" pitchFamily="18" charset="2"/>
              </a:rPr>
              <a:t>m</a:t>
            </a:r>
            <a:r>
              <a:rPr lang="en-GB" sz="2000" dirty="0"/>
              <a:t>m </a:t>
            </a:r>
            <a:r>
              <a:rPr lang="en-GB" sz="2000" dirty="0" err="1"/>
              <a:t>GaN</a:t>
            </a:r>
            <a:r>
              <a:rPr lang="en-GB" sz="2000" dirty="0"/>
              <a:t> on Silicon </a:t>
            </a:r>
            <a:r>
              <a:rPr lang="en-GB" sz="2000" dirty="0" smtClean="0"/>
              <a:t>6x167</a:t>
            </a:r>
            <a:r>
              <a:rPr lang="en-GB" sz="2000" dirty="0" smtClean="0">
                <a:latin typeface="Symbol" panose="05050102010706020507" pitchFamily="18" charset="2"/>
              </a:rPr>
              <a:t>m</a:t>
            </a:r>
            <a:r>
              <a:rPr lang="en-GB" sz="2000" dirty="0" smtClean="0"/>
              <a:t>m 50v HEMT (</a:t>
            </a:r>
            <a:r>
              <a:rPr lang="en-GB" sz="2000" dirty="0" err="1" smtClean="0"/>
              <a:t>Vds</a:t>
            </a:r>
            <a:r>
              <a:rPr lang="en-GB" sz="2000" dirty="0" smtClean="0"/>
              <a:t>=30v Ids=20mA)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5285" y="1180577"/>
            <a:ext cx="2961067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Pout Contours (</a:t>
            </a:r>
            <a:r>
              <a:rPr lang="en-US" sz="2000" dirty="0" err="1" smtClean="0">
                <a:solidFill>
                  <a:srgbClr val="FF0000"/>
                </a:solidFill>
              </a:rPr>
              <a:t>dBm</a:t>
            </a:r>
            <a:r>
              <a:rPr lang="en-US" sz="2000" dirty="0" smtClean="0">
                <a:solidFill>
                  <a:srgbClr val="FF0000"/>
                </a:solidFill>
              </a:rPr>
              <a:t>)</a:t>
            </a:r>
          </a:p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33-36dBm (0.5dB steps)</a:t>
            </a:r>
          </a:p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Pin=22dBm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66803" y="1180576"/>
            <a:ext cx="2558906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PAE Contours (</a:t>
            </a:r>
            <a:r>
              <a:rPr lang="en-US" sz="2000" dirty="0" err="1" smtClean="0">
                <a:solidFill>
                  <a:srgbClr val="FF0000"/>
                </a:solidFill>
              </a:rPr>
              <a:t>dBm</a:t>
            </a:r>
            <a:r>
              <a:rPr lang="en-US" sz="2000" dirty="0" smtClean="0">
                <a:solidFill>
                  <a:srgbClr val="FF0000"/>
                </a:solidFill>
              </a:rPr>
              <a:t>)</a:t>
            </a:r>
          </a:p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35-60% (5% steps)</a:t>
            </a:r>
          </a:p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Pin=22dBm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85566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Measurement Summary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899" y="1318846"/>
            <a:ext cx="8447597" cy="5367180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Below are the measurements that were done for the model extractions.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DC IV characteristics at (-40, 0, 25, 50, 100</a:t>
            </a:r>
            <a:r>
              <a:rPr lang="en-US" sz="2000" baseline="30000" dirty="0" smtClean="0">
                <a:latin typeface="Arial" pitchFamily="34" charset="0"/>
                <a:cs typeface="Arial" pitchFamily="34" charset="0"/>
              </a:rPr>
              <a:t>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C baseplate)</a:t>
            </a:r>
          </a:p>
          <a:p>
            <a:pPr lvl="1"/>
            <a:r>
              <a:rPr lang="en-US" sz="2000" dirty="0" smtClean="0">
                <a:latin typeface="Arial" pitchFamily="34" charset="0"/>
                <a:cs typeface="Arial" pitchFamily="34" charset="0"/>
              </a:rPr>
              <a:t>DC IV’s are out to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Vds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=30v (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Vgs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= -4v to +2v, 0.25v steps)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000" dirty="0" smtClean="0">
                <a:latin typeface="Arial" pitchFamily="34" charset="0"/>
                <a:cs typeface="Arial" pitchFamily="34" charset="0"/>
              </a:rPr>
              <a:t>Forward gate diode current (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Vds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= 0v,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I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gs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= 1e-5 to 10mA/mm)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000" dirty="0" smtClean="0">
                <a:latin typeface="Arial" pitchFamily="34" charset="0"/>
                <a:cs typeface="Arial" pitchFamily="34" charset="0"/>
              </a:rPr>
              <a:t>3-terminal gate leakage current (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Vgs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= -8v,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Vds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= 0v to 40v, 1v steps)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000" dirty="0">
                <a:latin typeface="Arial" pitchFamily="34" charset="0"/>
                <a:cs typeface="Arial" pitchFamily="34" charset="0"/>
              </a:rPr>
              <a:t>Drain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current transfer sweep (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Vds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= 10v,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Vgs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= -5v to +2v, 0.1v steps)</a:t>
            </a:r>
          </a:p>
          <a:p>
            <a:pPr lvl="1"/>
            <a:r>
              <a:rPr lang="en-US" sz="2000" dirty="0" smtClean="0">
                <a:latin typeface="Arial" pitchFamily="34" charset="0"/>
                <a:cs typeface="Arial" pitchFamily="34" charset="0"/>
              </a:rPr>
              <a:t>We do not measure breakdown voltage (we don’t want to damage the devices that we are modeling).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H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owever,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Vbr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is measured in process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~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25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0-300v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and we can use that data for the model (however, this version of the models do not include breakdown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).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0712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604" t="17890" r="10000" b="4923"/>
          <a:stretch/>
        </p:blipFill>
        <p:spPr>
          <a:xfrm>
            <a:off x="378067" y="1222131"/>
            <a:ext cx="8352332" cy="5416061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8" y="227013"/>
            <a:ext cx="8436709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Jackal Model Verification (2.5GHz </a:t>
            </a:r>
            <a:r>
              <a:rPr lang="en-GB" sz="2000" dirty="0" err="1" smtClean="0"/>
              <a:t>Loadpull</a:t>
            </a:r>
            <a:r>
              <a:rPr lang="en-GB" sz="2000" dirty="0" smtClean="0"/>
              <a:t> 25</a:t>
            </a:r>
            <a:r>
              <a:rPr lang="en-GB" sz="2000" baseline="30000" dirty="0" smtClean="0"/>
              <a:t>o</a:t>
            </a:r>
            <a:r>
              <a:rPr lang="en-GB" sz="2000" dirty="0" smtClean="0"/>
              <a:t>C baseplate)</a:t>
            </a:r>
            <a:br>
              <a:rPr lang="en-GB" sz="2000" dirty="0" smtClean="0"/>
            </a:br>
            <a:r>
              <a:rPr lang="en-GB" sz="2000" dirty="0"/>
              <a:t>GCS 0.4</a:t>
            </a:r>
            <a:r>
              <a:rPr lang="en-GB" sz="2000" dirty="0">
                <a:latin typeface="Symbol" panose="05050102010706020507" pitchFamily="18" charset="2"/>
              </a:rPr>
              <a:t>m</a:t>
            </a:r>
            <a:r>
              <a:rPr lang="en-GB" sz="2000" dirty="0"/>
              <a:t>m </a:t>
            </a:r>
            <a:r>
              <a:rPr lang="en-GB" sz="2000" dirty="0" err="1"/>
              <a:t>GaN</a:t>
            </a:r>
            <a:r>
              <a:rPr lang="en-GB" sz="2000" dirty="0"/>
              <a:t> on Silicon </a:t>
            </a:r>
            <a:r>
              <a:rPr lang="en-GB" sz="2000" dirty="0" smtClean="0"/>
              <a:t>6x167</a:t>
            </a:r>
            <a:r>
              <a:rPr lang="en-GB" sz="2000" dirty="0" smtClean="0">
                <a:latin typeface="Symbol" panose="05050102010706020507" pitchFamily="18" charset="2"/>
              </a:rPr>
              <a:t>m</a:t>
            </a:r>
            <a:r>
              <a:rPr lang="en-GB" sz="2000" dirty="0" smtClean="0"/>
              <a:t>m 50v HEMT (</a:t>
            </a:r>
            <a:r>
              <a:rPr lang="en-GB" sz="2000" dirty="0" err="1" smtClean="0"/>
              <a:t>Vds</a:t>
            </a:r>
            <a:r>
              <a:rPr lang="en-GB" sz="2000" dirty="0" smtClean="0"/>
              <a:t>=30v Ids=20mA)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78799" y="1760870"/>
            <a:ext cx="168187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Jackal Model</a:t>
            </a:r>
          </a:p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Simulation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5742" y="4230308"/>
            <a:ext cx="120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1200" dirty="0" smtClean="0">
                <a:solidFill>
                  <a:srgbClr val="FF0000"/>
                </a:solidFill>
              </a:rPr>
              <a:t>Pout=36.4dBm</a:t>
            </a:r>
          </a:p>
          <a:p>
            <a:pPr>
              <a:buFontTx/>
              <a:buNone/>
            </a:pPr>
            <a:r>
              <a:rPr lang="en-US" sz="1200" dirty="0" smtClean="0">
                <a:solidFill>
                  <a:srgbClr val="FF0000"/>
                </a:solidFill>
              </a:rPr>
              <a:t>PAE=61.0%</a:t>
            </a:r>
          </a:p>
          <a:p>
            <a:pPr>
              <a:buFontTx/>
              <a:buNone/>
            </a:pPr>
            <a:r>
              <a:rPr lang="en-US" sz="1200" dirty="0" smtClean="0">
                <a:solidFill>
                  <a:srgbClr val="FF0000"/>
                </a:solidFill>
              </a:rPr>
              <a:t>Gain=14.4dB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71422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8" y="227013"/>
            <a:ext cx="8436709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Jackal Model Verification (2.5GHz </a:t>
            </a:r>
            <a:r>
              <a:rPr lang="en-GB" sz="2000" dirty="0" err="1" smtClean="0"/>
              <a:t>Loadpull</a:t>
            </a:r>
            <a:r>
              <a:rPr lang="en-GB" sz="2000" dirty="0" smtClean="0"/>
              <a:t> 25</a:t>
            </a:r>
            <a:r>
              <a:rPr lang="en-GB" sz="2000" baseline="30000" dirty="0" smtClean="0"/>
              <a:t>o</a:t>
            </a:r>
            <a:r>
              <a:rPr lang="en-GB" sz="2000" dirty="0" smtClean="0"/>
              <a:t>C baseplate)</a:t>
            </a:r>
            <a:br>
              <a:rPr lang="en-GB" sz="2000" dirty="0" smtClean="0"/>
            </a:br>
            <a:r>
              <a:rPr lang="en-GB" sz="2000" dirty="0"/>
              <a:t>GCS 0.4</a:t>
            </a:r>
            <a:r>
              <a:rPr lang="en-GB" sz="2000" dirty="0">
                <a:latin typeface="Symbol" panose="05050102010706020507" pitchFamily="18" charset="2"/>
              </a:rPr>
              <a:t>m</a:t>
            </a:r>
            <a:r>
              <a:rPr lang="en-GB" sz="2000" dirty="0"/>
              <a:t>m </a:t>
            </a:r>
            <a:r>
              <a:rPr lang="en-GB" sz="2000" dirty="0" err="1"/>
              <a:t>GaN</a:t>
            </a:r>
            <a:r>
              <a:rPr lang="en-GB" sz="2000" dirty="0"/>
              <a:t> on Silicon </a:t>
            </a:r>
            <a:r>
              <a:rPr lang="en-GB" sz="2000" dirty="0" smtClean="0"/>
              <a:t>6x167</a:t>
            </a:r>
            <a:r>
              <a:rPr lang="en-GB" sz="2000" dirty="0" smtClean="0">
                <a:latin typeface="Symbol" panose="05050102010706020507" pitchFamily="18" charset="2"/>
              </a:rPr>
              <a:t>m</a:t>
            </a:r>
            <a:r>
              <a:rPr lang="en-GB" sz="2000" dirty="0" smtClean="0"/>
              <a:t>m 50v HEMT (</a:t>
            </a:r>
            <a:r>
              <a:rPr lang="en-GB" sz="2000" dirty="0" err="1" smtClean="0"/>
              <a:t>Vds</a:t>
            </a:r>
            <a:r>
              <a:rPr lang="en-GB" sz="2000" dirty="0" smtClean="0"/>
              <a:t>=30v Ids=20mA)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13109" y="1699324"/>
            <a:ext cx="193674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Measured Data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99" y="2294792"/>
            <a:ext cx="8836675" cy="36488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6644" y="4790957"/>
            <a:ext cx="120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1200" dirty="0" smtClean="0">
                <a:solidFill>
                  <a:srgbClr val="FF0000"/>
                </a:solidFill>
              </a:rPr>
              <a:t>Pout=36.1dBm</a:t>
            </a:r>
          </a:p>
          <a:p>
            <a:pPr>
              <a:buFontTx/>
              <a:buNone/>
            </a:pPr>
            <a:r>
              <a:rPr lang="en-US" sz="1200" dirty="0" smtClean="0">
                <a:solidFill>
                  <a:srgbClr val="FF0000"/>
                </a:solidFill>
              </a:rPr>
              <a:t>PAE=58.6%</a:t>
            </a:r>
          </a:p>
          <a:p>
            <a:pPr>
              <a:buFontTx/>
              <a:buNone/>
            </a:pPr>
            <a:r>
              <a:rPr lang="en-US" sz="1200" dirty="0" smtClean="0">
                <a:solidFill>
                  <a:srgbClr val="FF0000"/>
                </a:solidFill>
              </a:rPr>
              <a:t>Gain=14.1dB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 flipV="1">
            <a:off x="3489820" y="2785986"/>
            <a:ext cx="0" cy="2616524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0988006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8" y="227013"/>
            <a:ext cx="8436709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Jackal Model Verification (</a:t>
            </a:r>
            <a:r>
              <a:rPr lang="en-GB" sz="2000" dirty="0"/>
              <a:t>2.5GHz </a:t>
            </a:r>
            <a:r>
              <a:rPr lang="en-GB" sz="2000" dirty="0" err="1"/>
              <a:t>Loadpull</a:t>
            </a:r>
            <a:r>
              <a:rPr lang="en-GB" sz="2000" dirty="0"/>
              <a:t> 25</a:t>
            </a:r>
            <a:r>
              <a:rPr lang="en-GB" sz="2000" baseline="30000" dirty="0"/>
              <a:t>o</a:t>
            </a:r>
            <a:r>
              <a:rPr lang="en-GB" sz="2000" dirty="0"/>
              <a:t>C baseplate</a:t>
            </a:r>
            <a:r>
              <a:rPr lang="en-GB" sz="2000" dirty="0" smtClean="0"/>
              <a:t>)</a:t>
            </a:r>
            <a:br>
              <a:rPr lang="en-GB" sz="2000" dirty="0" smtClean="0"/>
            </a:br>
            <a:r>
              <a:rPr lang="en-GB" sz="2000" dirty="0"/>
              <a:t>GCS 0.4</a:t>
            </a:r>
            <a:r>
              <a:rPr lang="en-GB" sz="2000" dirty="0">
                <a:latin typeface="Symbol" panose="05050102010706020507" pitchFamily="18" charset="2"/>
              </a:rPr>
              <a:t>m</a:t>
            </a:r>
            <a:r>
              <a:rPr lang="en-GB" sz="2000" dirty="0"/>
              <a:t>m </a:t>
            </a:r>
            <a:r>
              <a:rPr lang="en-GB" sz="2000" dirty="0" err="1"/>
              <a:t>GaN</a:t>
            </a:r>
            <a:r>
              <a:rPr lang="en-GB" sz="2000" dirty="0"/>
              <a:t> on Silicon </a:t>
            </a:r>
            <a:r>
              <a:rPr lang="en-GB" sz="2000" dirty="0" smtClean="0"/>
              <a:t>6x167</a:t>
            </a:r>
            <a:r>
              <a:rPr lang="en-GB" sz="2000" dirty="0" smtClean="0">
                <a:latin typeface="Symbol" panose="05050102010706020507" pitchFamily="18" charset="2"/>
              </a:rPr>
              <a:t>m</a:t>
            </a:r>
            <a:r>
              <a:rPr lang="en-GB" sz="2000" dirty="0" smtClean="0"/>
              <a:t>m 50v HEMT (</a:t>
            </a:r>
            <a:r>
              <a:rPr lang="en-GB" sz="2000" dirty="0" err="1" smtClean="0"/>
              <a:t>Vds</a:t>
            </a:r>
            <a:r>
              <a:rPr lang="en-GB" sz="2000" dirty="0" smtClean="0"/>
              <a:t>=50v Ids=20mA)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285" t="16051" r="6813" b="8177"/>
          <a:stretch/>
        </p:blipFill>
        <p:spPr>
          <a:xfrm>
            <a:off x="469898" y="1441938"/>
            <a:ext cx="8220366" cy="47742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319" t="23864" r="4945" b="25621"/>
          <a:stretch/>
        </p:blipFill>
        <p:spPr>
          <a:xfrm>
            <a:off x="469898" y="4730262"/>
            <a:ext cx="4072858" cy="148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2321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8" y="227013"/>
            <a:ext cx="8436709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Jackal Model Verification (2.5GHz </a:t>
            </a:r>
            <a:r>
              <a:rPr lang="en-GB" sz="2000" dirty="0" err="1" smtClean="0"/>
              <a:t>Loadpull</a:t>
            </a:r>
            <a:r>
              <a:rPr lang="en-GB" sz="2000" dirty="0" smtClean="0"/>
              <a:t> 25</a:t>
            </a:r>
            <a:r>
              <a:rPr lang="en-GB" sz="2000" baseline="30000" dirty="0" smtClean="0"/>
              <a:t>o</a:t>
            </a:r>
            <a:r>
              <a:rPr lang="en-GB" sz="2000" dirty="0" smtClean="0"/>
              <a:t>C baseplate)</a:t>
            </a:r>
            <a:br>
              <a:rPr lang="en-GB" sz="2000" dirty="0" smtClean="0"/>
            </a:br>
            <a:r>
              <a:rPr lang="en-GB" sz="2000" dirty="0"/>
              <a:t>GCS 0.4</a:t>
            </a:r>
            <a:r>
              <a:rPr lang="en-GB" sz="2000" dirty="0">
                <a:latin typeface="Symbol" panose="05050102010706020507" pitchFamily="18" charset="2"/>
              </a:rPr>
              <a:t>m</a:t>
            </a:r>
            <a:r>
              <a:rPr lang="en-GB" sz="2000" dirty="0"/>
              <a:t>m </a:t>
            </a:r>
            <a:r>
              <a:rPr lang="en-GB" sz="2000" dirty="0" err="1"/>
              <a:t>GaN</a:t>
            </a:r>
            <a:r>
              <a:rPr lang="en-GB" sz="2000" dirty="0"/>
              <a:t> on Silicon </a:t>
            </a:r>
            <a:r>
              <a:rPr lang="en-GB" sz="2000" dirty="0" smtClean="0"/>
              <a:t>6x167</a:t>
            </a:r>
            <a:r>
              <a:rPr lang="en-GB" sz="2000" dirty="0" smtClean="0">
                <a:latin typeface="Symbol" panose="05050102010706020507" pitchFamily="18" charset="2"/>
              </a:rPr>
              <a:t>m</a:t>
            </a:r>
            <a:r>
              <a:rPr lang="en-GB" sz="2000" dirty="0" smtClean="0"/>
              <a:t>m 50v HEMT (</a:t>
            </a:r>
            <a:r>
              <a:rPr lang="en-GB" sz="2000" dirty="0" err="1" smtClean="0"/>
              <a:t>Vds</a:t>
            </a:r>
            <a:r>
              <a:rPr lang="en-GB" sz="2000" dirty="0" smtClean="0"/>
              <a:t>=50v Ids=20mA)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4" y="2196240"/>
            <a:ext cx="9021980" cy="42748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91884" y="1180577"/>
            <a:ext cx="2747868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Pout Contours (</a:t>
            </a:r>
            <a:r>
              <a:rPr lang="en-US" sz="2000" dirty="0" err="1" smtClean="0">
                <a:solidFill>
                  <a:srgbClr val="FF0000"/>
                </a:solidFill>
              </a:rPr>
              <a:t>dBm</a:t>
            </a:r>
            <a:r>
              <a:rPr lang="en-US" sz="2000" dirty="0" smtClean="0">
                <a:solidFill>
                  <a:srgbClr val="FF0000"/>
                </a:solidFill>
              </a:rPr>
              <a:t>)</a:t>
            </a:r>
          </a:p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32-38dBm (1dB steps)</a:t>
            </a:r>
          </a:p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Pin=23dBm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66803" y="1180576"/>
            <a:ext cx="2558906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PAE Contours (</a:t>
            </a:r>
            <a:r>
              <a:rPr lang="en-US" sz="2000" dirty="0" err="1" smtClean="0">
                <a:solidFill>
                  <a:srgbClr val="FF0000"/>
                </a:solidFill>
              </a:rPr>
              <a:t>dBm</a:t>
            </a:r>
            <a:r>
              <a:rPr lang="en-US" sz="2000" dirty="0" smtClean="0">
                <a:solidFill>
                  <a:srgbClr val="FF0000"/>
                </a:solidFill>
              </a:rPr>
              <a:t>)</a:t>
            </a:r>
          </a:p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30-55% (5% steps)</a:t>
            </a:r>
          </a:p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Pin=23dBm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9323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604" t="18066" r="10220" b="5275"/>
          <a:stretch/>
        </p:blipFill>
        <p:spPr>
          <a:xfrm>
            <a:off x="378067" y="1222130"/>
            <a:ext cx="8384956" cy="5416061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8" y="227013"/>
            <a:ext cx="8436709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Jackal Model Verification (2.5GHz </a:t>
            </a:r>
            <a:r>
              <a:rPr lang="en-GB" sz="2000" dirty="0" err="1" smtClean="0"/>
              <a:t>Loadpull</a:t>
            </a:r>
            <a:r>
              <a:rPr lang="en-GB" sz="2000" dirty="0" smtClean="0"/>
              <a:t> 25</a:t>
            </a:r>
            <a:r>
              <a:rPr lang="en-GB" sz="2000" baseline="30000" dirty="0" smtClean="0"/>
              <a:t>o</a:t>
            </a:r>
            <a:r>
              <a:rPr lang="en-GB" sz="2000" dirty="0" smtClean="0"/>
              <a:t>C baseplate)</a:t>
            </a:r>
            <a:br>
              <a:rPr lang="en-GB" sz="2000" dirty="0" smtClean="0"/>
            </a:br>
            <a:r>
              <a:rPr lang="en-GB" sz="2000" dirty="0"/>
              <a:t>GCS 0.4</a:t>
            </a:r>
            <a:r>
              <a:rPr lang="en-GB" sz="2000" dirty="0">
                <a:latin typeface="Symbol" panose="05050102010706020507" pitchFamily="18" charset="2"/>
              </a:rPr>
              <a:t>m</a:t>
            </a:r>
            <a:r>
              <a:rPr lang="en-GB" sz="2000" dirty="0"/>
              <a:t>m </a:t>
            </a:r>
            <a:r>
              <a:rPr lang="en-GB" sz="2000" dirty="0" err="1"/>
              <a:t>GaN</a:t>
            </a:r>
            <a:r>
              <a:rPr lang="en-GB" sz="2000" dirty="0"/>
              <a:t> on Silicon </a:t>
            </a:r>
            <a:r>
              <a:rPr lang="en-GB" sz="2000" dirty="0" smtClean="0"/>
              <a:t>6x167</a:t>
            </a:r>
            <a:r>
              <a:rPr lang="en-GB" sz="2000" dirty="0" smtClean="0">
                <a:latin typeface="Symbol" panose="05050102010706020507" pitchFamily="18" charset="2"/>
              </a:rPr>
              <a:t>m</a:t>
            </a:r>
            <a:r>
              <a:rPr lang="en-GB" sz="2000" dirty="0" smtClean="0"/>
              <a:t>m 50v HEMT (</a:t>
            </a:r>
            <a:r>
              <a:rPr lang="en-GB" sz="2000" dirty="0" err="1" smtClean="0"/>
              <a:t>Vds</a:t>
            </a:r>
            <a:r>
              <a:rPr lang="en-GB" sz="2000" dirty="0" smtClean="0"/>
              <a:t>=50v Ids=20mA)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78799" y="1760870"/>
            <a:ext cx="168187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Jackal Model</a:t>
            </a:r>
          </a:p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Simulation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5742" y="4230308"/>
            <a:ext cx="1218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1200" dirty="0" smtClean="0">
                <a:solidFill>
                  <a:srgbClr val="FF0000"/>
                </a:solidFill>
              </a:rPr>
              <a:t>Pout=37.7dBm</a:t>
            </a:r>
          </a:p>
          <a:p>
            <a:pPr>
              <a:buFontTx/>
              <a:buNone/>
            </a:pPr>
            <a:r>
              <a:rPr lang="en-US" sz="1200" dirty="0" smtClean="0">
                <a:solidFill>
                  <a:srgbClr val="FF0000"/>
                </a:solidFill>
              </a:rPr>
              <a:t>PAE=60.5%</a:t>
            </a:r>
          </a:p>
          <a:p>
            <a:pPr>
              <a:buFontTx/>
              <a:buNone/>
            </a:pPr>
            <a:r>
              <a:rPr lang="en-US" sz="1200" dirty="0" smtClean="0">
                <a:solidFill>
                  <a:srgbClr val="FF0000"/>
                </a:solidFill>
              </a:rPr>
              <a:t>Gain=14.7dB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54031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99" y="2294792"/>
            <a:ext cx="8836675" cy="3648808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8" y="227013"/>
            <a:ext cx="8436709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Jackal Model Verification (2.5GHz </a:t>
            </a:r>
            <a:r>
              <a:rPr lang="en-GB" sz="2000" dirty="0" err="1" smtClean="0"/>
              <a:t>Loadpull</a:t>
            </a:r>
            <a:r>
              <a:rPr lang="en-GB" sz="2000" dirty="0" smtClean="0"/>
              <a:t> 25</a:t>
            </a:r>
            <a:r>
              <a:rPr lang="en-GB" sz="2000" baseline="30000" dirty="0" smtClean="0"/>
              <a:t>o</a:t>
            </a:r>
            <a:r>
              <a:rPr lang="en-GB" sz="2000" dirty="0" smtClean="0"/>
              <a:t>C baseplate)</a:t>
            </a:r>
            <a:br>
              <a:rPr lang="en-GB" sz="2000" dirty="0" smtClean="0"/>
            </a:br>
            <a:r>
              <a:rPr lang="en-GB" sz="2000" dirty="0"/>
              <a:t>GCS 0.4</a:t>
            </a:r>
            <a:r>
              <a:rPr lang="en-GB" sz="2000" dirty="0">
                <a:latin typeface="Symbol" panose="05050102010706020507" pitchFamily="18" charset="2"/>
              </a:rPr>
              <a:t>m</a:t>
            </a:r>
            <a:r>
              <a:rPr lang="en-GB" sz="2000" dirty="0"/>
              <a:t>m </a:t>
            </a:r>
            <a:r>
              <a:rPr lang="en-GB" sz="2000" dirty="0" err="1"/>
              <a:t>GaN</a:t>
            </a:r>
            <a:r>
              <a:rPr lang="en-GB" sz="2000" dirty="0"/>
              <a:t> on Silicon </a:t>
            </a:r>
            <a:r>
              <a:rPr lang="en-GB" sz="2000" dirty="0" smtClean="0"/>
              <a:t>6x167</a:t>
            </a:r>
            <a:r>
              <a:rPr lang="en-GB" sz="2000" dirty="0" smtClean="0">
                <a:latin typeface="Symbol" panose="05050102010706020507" pitchFamily="18" charset="2"/>
              </a:rPr>
              <a:t>m</a:t>
            </a:r>
            <a:r>
              <a:rPr lang="en-GB" sz="2000" dirty="0" smtClean="0"/>
              <a:t>m 50v HEMT (</a:t>
            </a:r>
            <a:r>
              <a:rPr lang="en-GB" sz="2000" dirty="0" err="1" smtClean="0"/>
              <a:t>Vds</a:t>
            </a:r>
            <a:r>
              <a:rPr lang="en-GB" sz="2000" dirty="0" smtClean="0"/>
              <a:t>=50v Ids=20mA)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13109" y="1699324"/>
            <a:ext cx="193674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Measured Data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99257" y="4790957"/>
            <a:ext cx="120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1200" dirty="0" smtClean="0">
                <a:solidFill>
                  <a:srgbClr val="FF0000"/>
                </a:solidFill>
              </a:rPr>
              <a:t>Pout=37.8dBm</a:t>
            </a:r>
          </a:p>
          <a:p>
            <a:pPr>
              <a:buFontTx/>
              <a:buNone/>
            </a:pPr>
            <a:r>
              <a:rPr lang="en-US" sz="1200" dirty="0" smtClean="0">
                <a:solidFill>
                  <a:srgbClr val="FF0000"/>
                </a:solidFill>
              </a:rPr>
              <a:t>PAE=58.4%</a:t>
            </a:r>
          </a:p>
          <a:p>
            <a:pPr>
              <a:buFontTx/>
              <a:buNone/>
            </a:pPr>
            <a:r>
              <a:rPr lang="en-US" sz="1200" dirty="0" smtClean="0">
                <a:solidFill>
                  <a:srgbClr val="FF0000"/>
                </a:solidFill>
              </a:rPr>
              <a:t>Gain=14.8dB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 flipV="1">
            <a:off x="3632433" y="2785986"/>
            <a:ext cx="0" cy="2616524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7552093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Measurement Summary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899" y="1318846"/>
            <a:ext cx="8447597" cy="5367180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Pulsed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S-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params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at </a:t>
            </a:r>
            <a:r>
              <a:rPr lang="en-US" dirty="0">
                <a:latin typeface="Arial" pitchFamily="34" charset="0"/>
                <a:cs typeface="Arial" pitchFamily="34" charset="0"/>
              </a:rPr>
              <a:t>2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GHz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(-40, 0, 25, 50,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100</a:t>
            </a:r>
            <a:r>
              <a:rPr lang="en-US" sz="2000" baseline="30000" dirty="0" smtClean="0">
                <a:latin typeface="Arial" pitchFamily="34" charset="0"/>
                <a:cs typeface="Arial" pitchFamily="34" charset="0"/>
              </a:rPr>
              <a:t>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C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baseplate)</a:t>
            </a:r>
          </a:p>
          <a:p>
            <a:pPr lvl="1"/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Vdsq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=50v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Vgsq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=-3v, (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Vds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=0v to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6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0v,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Vgs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= -4v to +1v, 0.25v steps)</a:t>
            </a:r>
          </a:p>
          <a:p>
            <a:pPr lvl="1"/>
            <a:r>
              <a:rPr lang="en-US" sz="2000" dirty="0">
                <a:latin typeface="Arial" pitchFamily="34" charset="0"/>
                <a:cs typeface="Arial" pitchFamily="34" charset="0"/>
              </a:rPr>
              <a:t>DC Pulse width = 2</a:t>
            </a:r>
            <a:r>
              <a:rPr lang="en-US" sz="2000" dirty="0">
                <a:latin typeface="Symbol" panose="05050102010706020507" pitchFamily="18" charset="2"/>
                <a:cs typeface="Arial" pitchFamily="34" charset="0"/>
              </a:rPr>
              <a:t>m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 Period = 1000</a:t>
            </a:r>
            <a:r>
              <a:rPr lang="en-US" sz="2000" dirty="0">
                <a:latin typeface="Symbol" panose="05050102010706020507" pitchFamily="18" charset="2"/>
                <a:cs typeface="Arial" pitchFamily="34" charset="0"/>
              </a:rPr>
              <a:t>m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s, RF pulse IF BW = 5MHz</a:t>
            </a:r>
          </a:p>
          <a:p>
            <a:pPr lvl="1"/>
            <a:r>
              <a:rPr lang="en-US" sz="2000" dirty="0">
                <a:latin typeface="Arial" pitchFamily="34" charset="0"/>
                <a:cs typeface="Arial" pitchFamily="34" charset="0"/>
              </a:rPr>
              <a:t>We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do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direct extraction @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2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GHz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to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fit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the nonlinear charges, Gm,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Gds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and pulsed drain current IV curve, etc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...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CW 0.1-26.5GHz S-parameters at (25</a:t>
            </a:r>
            <a:r>
              <a:rPr lang="en-US" baseline="30000" dirty="0">
                <a:latin typeface="Arial" pitchFamily="34" charset="0"/>
                <a:cs typeface="Arial" pitchFamily="34" charset="0"/>
              </a:rPr>
              <a:t>o</a:t>
            </a:r>
            <a:r>
              <a:rPr lang="en-US" dirty="0">
                <a:latin typeface="Arial" pitchFamily="34" charset="0"/>
                <a:cs typeface="Arial" pitchFamily="34" charset="0"/>
              </a:rPr>
              <a:t>C baseplate)</a:t>
            </a:r>
          </a:p>
          <a:p>
            <a:pPr lvl="1"/>
            <a:r>
              <a:rPr lang="en-US" sz="2000" dirty="0">
                <a:latin typeface="Arial" pitchFamily="34" charset="0"/>
                <a:cs typeface="Arial" pitchFamily="34" charset="0"/>
              </a:rPr>
              <a:t>(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Vds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=50v, Ids = 5 to 30mA)</a:t>
            </a:r>
          </a:p>
          <a:p>
            <a:pPr lvl="1"/>
            <a:r>
              <a:rPr lang="en-US" sz="2000" dirty="0">
                <a:latin typeface="Arial" pitchFamily="34" charset="0"/>
                <a:cs typeface="Arial" pitchFamily="34" charset="0"/>
              </a:rPr>
              <a:t>We use this data to fit the parasitic inductances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Lg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Ld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Tau,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Ri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…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Gate and Drain lag measurements (-40, 0, 25, 50, 100</a:t>
            </a:r>
            <a:r>
              <a:rPr lang="en-US" baseline="30000" dirty="0">
                <a:latin typeface="Arial" pitchFamily="34" charset="0"/>
                <a:cs typeface="Arial" pitchFamily="34" charset="0"/>
              </a:rPr>
              <a:t>o</a:t>
            </a:r>
            <a:r>
              <a:rPr lang="en-US" dirty="0">
                <a:latin typeface="Arial" pitchFamily="34" charset="0"/>
                <a:cs typeface="Arial" pitchFamily="34" charset="0"/>
              </a:rPr>
              <a:t>C baseplate)</a:t>
            </a:r>
          </a:p>
          <a:p>
            <a:pPr lvl="1"/>
            <a:r>
              <a:rPr lang="en-US" sz="2000" dirty="0">
                <a:latin typeface="Arial" pitchFamily="34" charset="0"/>
                <a:cs typeface="Arial" pitchFamily="34" charset="0"/>
              </a:rPr>
              <a:t>Gate lag - (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Vds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=10v fixed,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Vgs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is pulsed -10v to Ids~20mA/mm)</a:t>
            </a:r>
          </a:p>
          <a:p>
            <a:pPr lvl="1"/>
            <a:r>
              <a:rPr lang="en-US" sz="2000" dirty="0">
                <a:latin typeface="Arial" pitchFamily="34" charset="0"/>
                <a:cs typeface="Arial" pitchFamily="34" charset="0"/>
              </a:rPr>
              <a:t>Drain lag - (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Vgs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fixed for Ids~20mA/mm,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Vds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is pulsed 50v to 10v)</a:t>
            </a:r>
          </a:p>
          <a:p>
            <a:pPr lvl="1"/>
            <a:r>
              <a:rPr lang="en-US" sz="2000" dirty="0">
                <a:latin typeface="Arial" pitchFamily="34" charset="0"/>
                <a:cs typeface="Arial" pitchFamily="34" charset="0"/>
              </a:rPr>
              <a:t>We use a single step pulse and we capture the drain current response from 20</a:t>
            </a:r>
            <a:r>
              <a:rPr lang="en-US" sz="2000" dirty="0">
                <a:latin typeface="Symbol" panose="05050102010706020507" pitchFamily="18" charset="2"/>
                <a:cs typeface="Arial" pitchFamily="34" charset="0"/>
              </a:rPr>
              <a:t>m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 to 2s.</a:t>
            </a:r>
          </a:p>
          <a:p>
            <a:pPr lvl="1"/>
            <a:r>
              <a:rPr lang="en-US" sz="2000" dirty="0">
                <a:latin typeface="Arial" pitchFamily="34" charset="0"/>
                <a:cs typeface="Arial" pitchFamily="34" charset="0"/>
              </a:rPr>
              <a:t>We use this data to extract the gate and drain lag trap models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60942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Measurement Summary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899" y="1433146"/>
            <a:ext cx="8447597" cy="5252880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In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process PCM data (we have this data over temperature as well)</a:t>
            </a:r>
          </a:p>
          <a:p>
            <a:pPr lvl="1"/>
            <a:r>
              <a:rPr lang="en-US" sz="2000" dirty="0">
                <a:latin typeface="Arial" pitchFamily="34" charset="0"/>
                <a:cs typeface="Arial" pitchFamily="34" charset="0"/>
              </a:rPr>
              <a:t>EPI sheet rho</a:t>
            </a:r>
          </a:p>
          <a:p>
            <a:pPr lvl="1"/>
            <a:r>
              <a:rPr lang="en-US" sz="2000" dirty="0" err="1">
                <a:latin typeface="Arial" pitchFamily="34" charset="0"/>
                <a:cs typeface="Arial" pitchFamily="34" charset="0"/>
              </a:rPr>
              <a:t>Ohmic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contact resistance</a:t>
            </a:r>
          </a:p>
          <a:p>
            <a:pPr lvl="1"/>
            <a:r>
              <a:rPr lang="en-US" sz="2000" dirty="0">
                <a:latin typeface="Arial" pitchFamily="34" charset="0"/>
                <a:cs typeface="Arial" pitchFamily="34" charset="0"/>
              </a:rPr>
              <a:t>Gate metal sheet rho</a:t>
            </a:r>
          </a:p>
          <a:p>
            <a:pPr lvl="1"/>
            <a:r>
              <a:rPr lang="en-US" sz="2000" dirty="0">
                <a:latin typeface="Arial" pitchFamily="34" charset="0"/>
                <a:cs typeface="Arial" pitchFamily="34" charset="0"/>
              </a:rPr>
              <a:t>We use this data to </a:t>
            </a:r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calculate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the access resistances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Rg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Rs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&amp; Rd (including their temperature variation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).</a:t>
            </a: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lvl="1"/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1803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Model Verification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899" y="1424354"/>
            <a:ext cx="8447597" cy="5261672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We used CW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loadpull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measurements on a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6x170</a:t>
            </a:r>
            <a:r>
              <a:rPr lang="en-US" sz="2000" dirty="0" smtClean="0">
                <a:latin typeface="Symbol" panose="05050102010706020507" pitchFamily="18" charset="2"/>
                <a:cs typeface="Arial" pitchFamily="34" charset="0"/>
              </a:rPr>
              <a:t>m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m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CPW device at 2.5GHz for model verification.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CW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loadpull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measurements were at 2.5GHz (25</a:t>
            </a:r>
            <a:r>
              <a:rPr lang="en-US" sz="2000" baseline="30000" dirty="0" smtClean="0">
                <a:latin typeface="Arial" pitchFamily="34" charset="0"/>
                <a:cs typeface="Arial" pitchFamily="34" charset="0"/>
              </a:rPr>
              <a:t>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C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baseplate)</a:t>
            </a:r>
          </a:p>
          <a:p>
            <a:pPr lvl="1"/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Vdsq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=50v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Idsq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~ 20mA/mm Pin = small-signal to 3dB compression</a:t>
            </a:r>
          </a:p>
          <a:p>
            <a:pPr lvl="1"/>
            <a:r>
              <a:rPr lang="en-US" sz="2000" dirty="0" smtClean="0">
                <a:latin typeface="Arial" pitchFamily="34" charset="0"/>
                <a:cs typeface="Arial" pitchFamily="34" charset="0"/>
              </a:rPr>
              <a:t>Capture Pin, Pout, Gain, PAE, Ids,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Igs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23762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589" t="12236" r="8729" b="6359"/>
          <a:stretch/>
        </p:blipFill>
        <p:spPr>
          <a:xfrm>
            <a:off x="184639" y="1222130"/>
            <a:ext cx="8613869" cy="5389685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err="1" smtClean="0"/>
              <a:t>GaN</a:t>
            </a:r>
            <a:r>
              <a:rPr lang="en-GB" sz="2000" dirty="0" smtClean="0"/>
              <a:t> on Silicon “Jackal” HEMT Model Topology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84641" y="3716917"/>
            <a:ext cx="739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Gate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311" y="3605919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Drain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4641" y="4879122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Source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77306" y="4361686"/>
            <a:ext cx="399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err="1" smtClean="0">
                <a:solidFill>
                  <a:srgbClr val="FF0000"/>
                </a:solidFill>
              </a:rPr>
              <a:t>Tj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29235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ISPRING_RESOURCE_PATHS_HASH_2" val="754e257bf4e67b6eda8b5226aec68fcba58438"/>
  <p:tag name="MMPROD_UIDATA" val="&lt;database version=&quot;11.0&quot;&gt;&lt;object type=&quot;1&quot; unique_id=&quot;10001&quot;&gt;&lt;object type=&quot;8&quot; unique_id=&quot;10222&quot;&gt;&lt;/object&gt;&lt;object type=&quot;2&quot; unique_id=&quot;10223&quot;&gt;&lt;object type=&quot;3&quot; unique_id=&quot;33884&quot;&gt;&lt;property id=&quot;20148&quot; value=&quot;5&quot;/&gt;&lt;property id=&quot;20300&quot; value=&quot;Slide 1 - &amp;quot;Click to Edit MACOM Title Slide  Arial Black 24pt&amp;quot;&quot;/&gt;&lt;property id=&quot;20307&quot; value=&quot;484&quot;/&gt;&lt;/object&gt;&lt;object type=&quot;3&quot; unique_id=&quot;33885&quot;&gt;&lt;property id=&quot;20148&quot; value=&quot;5&quot;/&gt;&lt;property id=&quot;20300&quot; value=&quot;Slide 2 - &amp;quot;Layout: Section Divider&amp;quot;&quot;/&gt;&lt;property id=&quot;20307&quot; value=&quot;503&quot;/&gt;&lt;/object&gt;&lt;object type=&quot;3&quot; unique_id=&quot;33886&quot;&gt;&lt;property id=&quot;20148&quot; value=&quot;5&quot;/&gt;&lt;property id=&quot;20300&quot; value=&quot;Slide 3 - &amp;quot;Title and Content, Arial Black 24pt&amp;quot;&quot;/&gt;&lt;property id=&quot;20307&quot; value=&quot;489&quot;/&gt;&lt;/object&gt;&lt;object type=&quot;3&quot; unique_id=&quot;33887&quot;&gt;&lt;property id=&quot;20148&quot; value=&quot;5&quot;/&gt;&lt;property id=&quot;20300&quot; value=&quot;Slide 4 - &amp;quot;Title and Content with Subhead&amp;quot;&quot;/&gt;&lt;property id=&quot;20307&quot; value=&quot;504&quot;/&gt;&lt;/object&gt;&lt;object type=&quot;3&quot; unique_id=&quot;33888&quot;&gt;&lt;property id=&quot;20148&quot; value=&quot;5&quot;/&gt;&lt;property id=&quot;20300&quot; value=&quot;Slide 5 - &amp;quot;Layout: Two Content, No subhead&amp;quot;&quot;/&gt;&lt;property id=&quot;20307&quot; value=&quot;490&quot;/&gt;&lt;/object&gt;&lt;object type=&quot;3&quot; unique_id=&quot;33889&quot;&gt;&lt;property id=&quot;20148&quot; value=&quot;5&quot;/&gt;&lt;property id=&quot;20300&quot; value=&quot;Slide 6 - &amp;quot;Layout: Two Content, with Subhead&amp;quot;&quot;/&gt;&lt;property id=&quot;20307&quot; value=&quot;505&quot;/&gt;&lt;/object&gt;&lt;object type=&quot;3&quot; unique_id=&quot;33890&quot;&gt;&lt;property id=&quot;20148&quot; value=&quot;5&quot;/&gt;&lt;property id=&quot;20300&quot; value=&quot;Slide 7 - &amp;quot;Layout: Comparison&amp;quot;&quot;/&gt;&lt;property id=&quot;20307&quot; value=&quot;506&quot;/&gt;&lt;/object&gt;&lt;object type=&quot;3&quot; unique_id=&quot;33891&quot;&gt;&lt;property id=&quot;20148&quot; value=&quot;5&quot;/&gt;&lt;property id=&quot;20300&quot; value=&quot;Slide 8 - &amp;quot;Color Scheme&amp;quot;&quot;/&gt;&lt;property id=&quot;20307&quot; value=&quot;491&quot;/&gt;&lt;/object&gt;&lt;object type=&quot;3&quot; unique_id=&quot;33892&quot;&gt;&lt;property id=&quot;20148&quot; value=&quot;5&quot;/&gt;&lt;property id=&quot;20300&quot; value=&quot;Slide 9 - &amp;quot;Default Settings&amp;quot;&quot;/&gt;&lt;property id=&quot;20307&quot; value=&quot;493&quot;/&gt;&lt;/object&gt;&lt;object type=&quot;3&quot; unique_id=&quot;33893&quot;&gt;&lt;property id=&quot;20148&quot; value=&quot;5&quot;/&gt;&lt;property id=&quot;20300&quot; value=&quot;Slide 10 - &amp;quot;Default Table Style&amp;quot;&quot;/&gt;&lt;property id=&quot;20307&quot; value=&quot;494&quot;/&gt;&lt;/object&gt;&lt;object type=&quot;3&quot; unique_id=&quot;33894&quot;&gt;&lt;property id=&quot;20148&quot; value=&quot;5&quot;/&gt;&lt;property id=&quot;20300&quot; value=&quot;Slide 11 - &amp;quot;Column Chart Sample&amp;quot;&quot;/&gt;&lt;property id=&quot;20307&quot; value=&quot;496&quot;/&gt;&lt;/object&gt;&lt;object type=&quot;3&quot; unique_id=&quot;33895&quot;&gt;&lt;property id=&quot;20148&quot; value=&quot;5&quot;/&gt;&lt;property id=&quot;20300&quot; value=&quot;Slide 12 - &amp;quot;Two Content  Column Chart Sample&amp;quot;&quot;/&gt;&lt;property id=&quot;20307&quot; value=&quot;495&quot;/&gt;&lt;/object&gt;&lt;object type=&quot;3&quot; unique_id=&quot;33896&quot;&gt;&lt;property id=&quot;20148&quot; value=&quot;5&quot;/&gt;&lt;property id=&quot;20300&quot; value=&quot;Slide 13 - &amp;quot;Line Chart Sample&amp;quot;&quot;/&gt;&lt;property id=&quot;20307&quot; value=&quot;501&quot;/&gt;&lt;/object&gt;&lt;object type=&quot;3&quot; unique_id=&quot;33897&quot;&gt;&lt;property id=&quot;20148&quot; value=&quot;5&quot;/&gt;&lt;property id=&quot;20300&quot; value=&quot;Slide 14 - &amp;quot;Two Content  Line Chart Sample&amp;quot;&quot;/&gt;&lt;property id=&quot;20307&quot; value=&quot;502&quot;/&gt;&lt;/object&gt;&lt;object type=&quot;3&quot; unique_id=&quot;33898&quot;&gt;&lt;property id=&quot;20148&quot; value=&quot;5&quot;/&gt;&lt;property id=&quot;20300&quot; value=&quot;Slide 15 - &amp;quot;Pie Chart Sample &amp;quot;&quot;/&gt;&lt;property id=&quot;20307&quot; value=&quot;499&quot;/&gt;&lt;/object&gt;&lt;object type=&quot;3&quot; unique_id=&quot;33899&quot;&gt;&lt;property id=&quot;20148&quot; value=&quot;5&quot;/&gt;&lt;property id=&quot;20300&quot; value=&quot;Slide 16 - &amp;quot;Two Content  Pie Chart Sample &amp;quot;&quot;/&gt;&lt;property id=&quot;20307&quot; value=&quot;500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PPT-2010-Template_LightDark">
  <a:themeElements>
    <a:clrScheme name="MACOM">
      <a:dk1>
        <a:sysClr val="windowText" lastClr="000000"/>
      </a:dk1>
      <a:lt1>
        <a:sysClr val="window" lastClr="FFFFFF"/>
      </a:lt1>
      <a:dk2>
        <a:srgbClr val="00243E"/>
      </a:dk2>
      <a:lt2>
        <a:srgbClr val="FFFFFF"/>
      </a:lt2>
      <a:accent1>
        <a:srgbClr val="005A84"/>
      </a:accent1>
      <a:accent2>
        <a:srgbClr val="0083C2"/>
      </a:accent2>
      <a:accent3>
        <a:srgbClr val="00A5B6"/>
      </a:accent3>
      <a:accent4>
        <a:srgbClr val="6C953C"/>
      </a:accent4>
      <a:accent5>
        <a:srgbClr val="8DC73F"/>
      </a:accent5>
      <a:accent6>
        <a:srgbClr val="DADA56"/>
      </a:accent6>
      <a:hlink>
        <a:srgbClr val="0083C2"/>
      </a:hlink>
      <a:folHlink>
        <a:srgbClr val="77B800"/>
      </a:folHlink>
    </a:clrScheme>
    <a:fontScheme name="MACOM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2700" cap="sq" algn="ctr">
          <a:noFill/>
          <a:miter lim="800000"/>
          <a:headEnd/>
          <a:tailEnd/>
        </a:ln>
        <a:effectLst/>
      </a:spPr>
      <a:bodyPr wrap="square" lIns="0" rIns="0" rtlCol="0" anchor="ctr"/>
      <a:lstStyle>
        <a:defPPr algn="ctr">
          <a:spcBef>
            <a:spcPts val="600"/>
          </a:spcBef>
          <a:defRPr dirty="0" smtClean="0">
            <a:solidFill>
              <a:schemeClr val="bg1"/>
            </a:solidFill>
            <a:latin typeface="+mn-lt"/>
          </a:defRPr>
        </a:defPPr>
      </a:lstStyle>
    </a:spDef>
    <a:lnDef>
      <a:spPr bwMode="auto">
        <a:solidFill>
          <a:schemeClr val="accent2"/>
        </a:solidFill>
        <a:ln w="19050" cap="sq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12700" cap="sq" algn="ctr">
          <a:noFill/>
          <a:miter lim="800000"/>
          <a:headEnd/>
          <a:tailEnd/>
        </a:ln>
        <a:effectLst/>
      </a:spPr>
      <a:bodyPr wrap="square" rtlCol="0" anchor="ctr" anchorCtr="0">
        <a:noAutofit/>
      </a:bodyPr>
      <a:lstStyle>
        <a:defPPr>
          <a:spcBef>
            <a:spcPts val="900"/>
          </a:spcBef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17388-MACOM2016-4x3-edit</Template>
  <TotalTime>1217</TotalTime>
  <Words>1492</Words>
  <Application>Microsoft Office PowerPoint</Application>
  <PresentationFormat>On-screen Show (4:3)</PresentationFormat>
  <Paragraphs>268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Arial Black</vt:lpstr>
      <vt:lpstr>Calibri</vt:lpstr>
      <vt:lpstr>Symbol</vt:lpstr>
      <vt:lpstr>PPT-2010-Template_LightDark</vt:lpstr>
      <vt:lpstr>WIN NP45-20 GaN on Silicon Jackal Model Oct 4th 2016</vt:lpstr>
      <vt:lpstr>Executive Summary</vt:lpstr>
      <vt:lpstr>WIN 0.4mm GaN on Silicon 2x170mm 50v FET Measurement Reference Planes</vt:lpstr>
      <vt:lpstr>WIN 0.4mm GaN on Silicon 6x170mm 50v FET Measurement Reference Planes</vt:lpstr>
      <vt:lpstr>Measurement Summary</vt:lpstr>
      <vt:lpstr>Measurement Summary</vt:lpstr>
      <vt:lpstr>Measurement Summary</vt:lpstr>
      <vt:lpstr>Model Verification</vt:lpstr>
      <vt:lpstr>GaN on Silicon “Jackal” HEMT Model Topology</vt:lpstr>
      <vt:lpstr>GaN on Silicon “Jackal” HEMT Model Topology Gate &amp; Drain Lag Trap Models</vt:lpstr>
      <vt:lpstr>GaN on Silicon “Jackal” HEMT Model Topology Parasitic Buffer Resistance</vt:lpstr>
      <vt:lpstr>Executive Summary</vt:lpstr>
      <vt:lpstr>S-Parameter Fit (Vds=50v Ids=5mA) 2x170mm CPW FET</vt:lpstr>
      <vt:lpstr>S-Parameter Fit (Vds=50v Ids=10mA) 2x170mm CPW FET</vt:lpstr>
      <vt:lpstr>GaN on Silicon “Jackal” Intrinsic HEMT Models</vt:lpstr>
      <vt:lpstr>GaN on Silicon “Jackal” Intrinsic HEMT Model</vt:lpstr>
      <vt:lpstr>GaN on Silicon “Jackal” Intrinsic HEMT Model</vt:lpstr>
      <vt:lpstr>Jackal Model Parameter Values (fixed capacitances)</vt:lpstr>
      <vt:lpstr>Jackal Model Parameter Values (gate schottky diode)</vt:lpstr>
      <vt:lpstr>Jackal Model Parameter Values (access resistors Rs &amp; Rd)</vt:lpstr>
      <vt:lpstr>Jackal Model Parameter Values (access resistors Rs &amp; Rd)</vt:lpstr>
      <vt:lpstr>Jackal Model Parameter Values (access resistor Rg)</vt:lpstr>
      <vt:lpstr>Jackal Model Parameter Values (gate and drain lag)</vt:lpstr>
      <vt:lpstr>GaN on Silicon Parasitic Buffer Resistance Model Concept</vt:lpstr>
      <vt:lpstr>GaN on Silicon Parasitic Buffer Resistance Models</vt:lpstr>
      <vt:lpstr>Jackal Model Parameter Values (intrinsic HEMT)</vt:lpstr>
      <vt:lpstr>GaN on Silicon Thermal Resistance Model</vt:lpstr>
      <vt:lpstr>GaN on Silicon Thermal Resistance Model</vt:lpstr>
      <vt:lpstr>GaN on Silicon Thermal Resistance Model</vt:lpstr>
      <vt:lpstr>GaN Thermal Cell Model</vt:lpstr>
      <vt:lpstr>Silicon Thermal Cell Model</vt:lpstr>
      <vt:lpstr>Silicon Thermal Cell Model (fit versus NIST Data)</vt:lpstr>
      <vt:lpstr>Gold Thermal Cell Model (specific heat capacity only)</vt:lpstr>
      <vt:lpstr>Gold Thermal Cell Model (fit versus NIST Data)</vt:lpstr>
      <vt:lpstr>Jackal Model Use (for multi-finger transistor cells)</vt:lpstr>
      <vt:lpstr>Jackal Model Verification (DC IV’s -40oC baseplate) GCS 0.4mm GaN on Silicon 2x200mm 28v HEMT</vt:lpstr>
      <vt:lpstr>Jackal Model Verification (DC IV’s 0oC baseplate) GCS 0.4mm GaN on Silicon 2x200mm 28v HEMT</vt:lpstr>
      <vt:lpstr>Jackal Model Verification (DC IV’s 25oC baseplate) GCS 0.4mm GaN on Silicon 2x200mm 28v HEMT</vt:lpstr>
      <vt:lpstr>Jackal Model Verification (DC IV’s 50oC baseplate) GCS 0.4mm GaN on Silicon 2x200mm 28v HEMT</vt:lpstr>
      <vt:lpstr>Jackal Model Verification (DC IV’s 100oC baseplate) GCS 0.4mm GaN on Silicon 2x200mm 28v HEMT</vt:lpstr>
      <vt:lpstr>Jackal Model Verification (S-parameters 25oC baseplate) GCS 0.4mm GaN on Silicon 2x200mm 28v HEMT (Vds=30v Ids=20mA)</vt:lpstr>
      <vt:lpstr>Jackal Model Verification (S-parameters 25oC baseplate) GCS 0.4mm GaN on Silicon 2x200mm 28v HEMT (Vds=30v Ids=20mA)</vt:lpstr>
      <vt:lpstr>Jackal Model Verification (S-parameters 25oC baseplate) GCS 0.4mm GaN on Silicon 2x200mm 50v HEMT (Vds=50v Ids=20mA)</vt:lpstr>
      <vt:lpstr>1GHz Pulsed S-param Extract (Vdsq=30v Vgsq=-3v) GCS 0.4mm GaN on Silicon 2x200mm 28v HEMT Tbase=25oC</vt:lpstr>
      <vt:lpstr>1GHz Pulsed S-param Extract (Vdsq=30v Vgsq=-3v) GCS 0.4mm GaN on Silicon 2x200mm 28v HEMT Tbase=25oC</vt:lpstr>
      <vt:lpstr>1GHz Pulsed S-param Extract (Vdsq=30v Vgsq=-3v) GCS 0.4mm GaN on Silicon 2x200mm 28v HEMT Tbase=25oC</vt:lpstr>
      <vt:lpstr>GCS 0.4mm GaN on Silicon 6x167mm 50v HEMT</vt:lpstr>
      <vt:lpstr>Jackal Model Verification (2.5GHz Loadpull 25oC baseplate) GCS 0.4mm GaN on Silicon 6x167mm 50v HEMT (Vds=30v Ids=20mA)</vt:lpstr>
      <vt:lpstr>Jackal Model Verification (2.5GHz Loadpull 25oC baseplate) GCS 0.4mm GaN on Silicon 6x167mm 50v HEMT (Vds=30v Ids=20mA)</vt:lpstr>
      <vt:lpstr>Jackal Model Verification (2.5GHz Loadpull 25oC baseplate) GCS 0.4mm GaN on Silicon 6x167mm 50v HEMT (Vds=30v Ids=20mA)</vt:lpstr>
      <vt:lpstr>Jackal Model Verification (2.5GHz Loadpull 25oC baseplate) GCS 0.4mm GaN on Silicon 6x167mm 50v HEMT (Vds=30v Ids=20mA)</vt:lpstr>
      <vt:lpstr>Jackal Model Verification (2.5GHz Loadpull 25oC baseplate) GCS 0.4mm GaN on Silicon 6x167mm 50v HEMT (Vds=50v Ids=20mA)</vt:lpstr>
      <vt:lpstr>Jackal Model Verification (2.5GHz Loadpull 25oC baseplate) GCS 0.4mm GaN on Silicon 6x167mm 50v HEMT (Vds=50v Ids=20mA)</vt:lpstr>
      <vt:lpstr>Jackal Model Verification (2.5GHz Loadpull 25oC baseplate) GCS 0.4mm GaN on Silicon 6x167mm 50v HEMT (Vds=50v Ids=20mA)</vt:lpstr>
      <vt:lpstr>Jackal Model Verification (2.5GHz Loadpull 25oC baseplate) GCS 0.4mm GaN on Silicon 6x167mm 50v HEMT (Vds=50v Ids=20mA)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Edit MACOM Title Slide  Arial Black 24pt</dc:title>
  <dc:creator>Megan Haley</dc:creator>
  <cp:lastModifiedBy>Wayne Struble</cp:lastModifiedBy>
  <cp:revision>96</cp:revision>
  <cp:lastPrinted>2014-03-27T13:48:09Z</cp:lastPrinted>
  <dcterms:created xsi:type="dcterms:W3CDTF">2016-07-13T20:18:51Z</dcterms:created>
  <dcterms:modified xsi:type="dcterms:W3CDTF">2016-10-04T14:41:41Z</dcterms:modified>
</cp:coreProperties>
</file>